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71" r:id="rId5"/>
    <p:sldId id="273" r:id="rId6"/>
    <p:sldId id="303" r:id="rId7"/>
    <p:sldId id="292" r:id="rId8"/>
    <p:sldId id="287" r:id="rId9"/>
    <p:sldId id="272" r:id="rId10"/>
    <p:sldId id="288" r:id="rId11"/>
    <p:sldId id="289" r:id="rId12"/>
    <p:sldId id="293" r:id="rId13"/>
    <p:sldId id="295" r:id="rId14"/>
    <p:sldId id="296" r:id="rId15"/>
    <p:sldId id="297" r:id="rId16"/>
    <p:sldId id="298" r:id="rId17"/>
    <p:sldId id="299" r:id="rId18"/>
    <p:sldId id="300" r:id="rId19"/>
    <p:sldId id="294" r:id="rId20"/>
    <p:sldId id="301" r:id="rId21"/>
    <p:sldId id="286" r:id="rId22"/>
    <p:sldId id="302" r:id="rId23"/>
    <p:sldId id="285" r:id="rId24"/>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9C63"/>
    <a:srgbClr val="96628C"/>
    <a:srgbClr val="11A0D7"/>
    <a:srgbClr val="E61F3D"/>
    <a:srgbClr val="CD5A5A"/>
    <a:srgbClr val="FFD746"/>
    <a:srgbClr val="0E2D69"/>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p:restoredTop sz="95332" autoAdjust="0"/>
  </p:normalViewPr>
  <p:slideViewPr>
    <p:cSldViewPr snapToGrid="0" snapToObjects="1">
      <p:cViewPr varScale="1">
        <p:scale>
          <a:sx n="83" d="100"/>
          <a:sy n="83" d="100"/>
        </p:scale>
        <p:origin x="917" y="82"/>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12/09/2023</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dirty="0">
                <a:solidFill>
                  <a:srgbClr val="102D69"/>
                </a:solidFill>
                <a:latin typeface="HSE Sans" panose="02000000000000000000" pitchFamily="2" charset="0"/>
              </a:rPr>
              <a:t>Название презентации</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может быть набрано в две </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или три строки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dirty="0">
                <a:latin typeface="HSE Sans" panose="02000000000000000000" pitchFamily="2" charset="0"/>
              </a:rPr>
              <a:t>Название факультета</a:t>
            </a:r>
            <a:br>
              <a:rPr lang="ru-RU" dirty="0">
                <a:latin typeface="HSE Sans" panose="02000000000000000000" pitchFamily="2" charset="0"/>
              </a:rPr>
            </a:br>
            <a:r>
              <a:rPr lang="ru-RU" dirty="0">
                <a:latin typeface="HSE Sans" panose="02000000000000000000" pitchFamily="2" charset="0"/>
              </a:rPr>
              <a:t>в две строки</a:t>
            </a:r>
            <a:r>
              <a:rPr lang="en-GB" dirty="0">
                <a:latin typeface="HSE Sans" panose="02000000000000000000" pitchFamily="2" charset="0"/>
              </a:rPr>
              <a:t> (16 </a:t>
            </a:r>
            <a:r>
              <a:rPr lang="en-GB" dirty="0" err="1">
                <a:latin typeface="HSE Sans" panose="02000000000000000000" pitchFamily="2" charset="0"/>
              </a:rPr>
              <a:t>pt</a:t>
            </a:r>
            <a:r>
              <a:rPr lang="en-GB" dirty="0">
                <a:latin typeface="HSE Sans" panose="02000000000000000000" pitchFamily="2" charset="0"/>
              </a:rPr>
              <a:t>)</a:t>
            </a:r>
            <a:endParaRPr lang="ru-RU"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Название подразделения</a:t>
            </a:r>
            <a:br>
              <a:rPr lang="ru-RU" sz="1200" dirty="0">
                <a:latin typeface="HSE Sans" panose="02000000000000000000" pitchFamily="2" charset="0"/>
              </a:rPr>
            </a:br>
            <a:r>
              <a:rPr lang="ru-RU" sz="1200" dirty="0">
                <a:latin typeface="HSE Sans" panose="02000000000000000000" pitchFamily="2" charset="0"/>
              </a:rPr>
              <a:t>в две или три строки</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Москва</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dirty="0">
                <a:latin typeface="HSE Sans" panose="02000000000000000000" pitchFamily="2" charset="0"/>
              </a:rPr>
              <a:t>Если нужно больше места, то используйте подзаголовок</a:t>
            </a:r>
            <a:r>
              <a:rPr lang="en-GB" sz="1600" dirty="0">
                <a:latin typeface="HSE Sans" panose="02000000000000000000" pitchFamily="2" charset="0"/>
              </a:rPr>
              <a:t>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Дополнительная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4703-C735-5D41-99C2-019C7EBECCF4}"/>
              </a:ext>
            </a:extLst>
          </p:cNvPr>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RU"/>
          </a:p>
        </p:txBody>
      </p:sp>
      <p:pic>
        <p:nvPicPr>
          <p:cNvPr id="2" name="Picture 1">
            <a:extLst>
              <a:ext uri="{FF2B5EF4-FFF2-40B4-BE49-F238E27FC236}">
                <a16:creationId xmlns:a16="http://schemas.microsoft.com/office/drawing/2014/main" id="{682F59B5-E815-AE43-BAE2-FA594BB42C02}"/>
              </a:ext>
            </a:extLst>
          </p:cNvPr>
          <p:cNvPicPr>
            <a:picLocks noChangeAspect="1"/>
          </p:cNvPicPr>
          <p:nvPr userDrawn="1"/>
        </p:nvPicPr>
        <p:blipFill>
          <a:blip r:embed="rId3"/>
          <a:srcRect/>
          <a:stretch/>
        </p:blipFill>
        <p:spPr>
          <a:xfrm>
            <a:off x="5310809" y="2643809"/>
            <a:ext cx="1570383" cy="1570383"/>
          </a:xfrm>
          <a:prstGeom prst="rect">
            <a:avLst/>
          </a:prstGeom>
        </p:spPr>
      </p:pic>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dirty="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dirty="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dirty="0"/>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dirty="0">
                <a:solidFill>
                  <a:srgbClr val="102D69"/>
                </a:solidFill>
                <a:latin typeface="HSE Sans" panose="02000000000000000000" pitchFamily="2" charset="0"/>
              </a:rPr>
              <a:t> (16pt)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63DFB-8595-A44B-9F09-A50FA310E559}" type="datetimeFigureOut">
              <a:rPr lang="en-RU" smtClean="0"/>
              <a:t>12/09/2023</a:t>
            </a:fld>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normAutofit fontScale="90000"/>
          </a:bodyPr>
          <a:lstStyle/>
          <a:p>
            <a:r>
              <a:rPr lang="ru-RU" dirty="0"/>
              <a:t>Анализ локализации "узких мест" в мировом производстве компонент компьютерной техники</a:t>
            </a: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p:txBody>
          <a:bodyPr/>
          <a:lstStyle/>
          <a:p>
            <a:r>
              <a:rPr lang="ru-RU" dirty="0" smtClean="0"/>
              <a:t>ФКН ВШЭ, ФЭН ВШЭ</a:t>
            </a:r>
            <a:endParaRPr lang="ru-RU" dirty="0"/>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p:txBody>
          <a:bodyPr/>
          <a:lstStyle/>
          <a:p>
            <a:r>
              <a:rPr lang="ru-RU" b="1" dirty="0" smtClean="0"/>
              <a:t>Экономика и Анализ Данных</a:t>
            </a:r>
            <a:endParaRPr lang="ru-RU" b="1" dirty="0"/>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p:txBody>
          <a:bodyPr/>
          <a:lstStyle/>
          <a:p>
            <a:r>
              <a:rPr lang="ru-RU" dirty="0" smtClean="0"/>
              <a:t>Москва, </a:t>
            </a:r>
          </a:p>
          <a:p>
            <a:r>
              <a:rPr lang="ru-RU" dirty="0" smtClean="0"/>
              <a:t>2023</a:t>
            </a:r>
            <a:endParaRPr lang="ru-RU" dirty="0"/>
          </a:p>
        </p:txBody>
      </p:sp>
      <p:sp>
        <p:nvSpPr>
          <p:cNvPr id="6" name="Текст 5">
            <a:extLst>
              <a:ext uri="{FF2B5EF4-FFF2-40B4-BE49-F238E27FC236}">
                <a16:creationId xmlns:a16="http://schemas.microsoft.com/office/drawing/2014/main" id="{44AFB2BF-A7AB-5648-ADCD-2A7F1BD35815}"/>
              </a:ext>
            </a:extLst>
          </p:cNvPr>
          <p:cNvSpPr>
            <a:spLocks noGrp="1"/>
          </p:cNvSpPr>
          <p:nvPr>
            <p:ph type="body" sz="quarter" idx="13"/>
          </p:nvPr>
        </p:nvSpPr>
        <p:spPr/>
        <p:txBody>
          <a:bodyPr/>
          <a:lstStyle/>
          <a:p>
            <a:r>
              <a:rPr lang="ru-RU" dirty="0" smtClean="0"/>
              <a:t>Обзор  литературы с аналитикой и сравнением</a:t>
            </a:r>
            <a:endParaRPr lang="ru-RU" dirty="0"/>
          </a:p>
        </p:txBody>
      </p:sp>
    </p:spTree>
    <p:extLst>
      <p:ext uri="{BB962C8B-B14F-4D97-AF65-F5344CB8AC3E}">
        <p14:creationId xmlns:p14="http://schemas.microsoft.com/office/powerpoint/2010/main" val="98232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fontScale="90000"/>
          </a:bodyPr>
          <a:lstStyle/>
          <a:p>
            <a:r>
              <a:rPr lang="ru-RU" b="1" dirty="0" smtClean="0"/>
              <a:t>История развития индустрии в Азиатских странах, их опыт и проблемы</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379663"/>
            <a:ext cx="5750248" cy="3393234"/>
          </a:xfrm>
        </p:spPr>
        <p:txBody>
          <a:bodyPr>
            <a:noAutofit/>
          </a:bodyPr>
          <a:lstStyle/>
          <a:p>
            <a:pPr algn="just"/>
            <a:r>
              <a:rPr lang="ru-RU" sz="1800" dirty="0"/>
              <a:t>История развития индустрии производства чипов подробно освящается в статьях </a:t>
            </a:r>
            <a:r>
              <a:rPr lang="ru-RU" sz="1800" dirty="0" smtClean="0"/>
              <a:t>"</a:t>
            </a:r>
            <a:r>
              <a:rPr lang="ru-RU" sz="1800" dirty="0" err="1"/>
              <a:t>Historical</a:t>
            </a:r>
            <a:r>
              <a:rPr lang="ru-RU" sz="1800" dirty="0"/>
              <a:t> </a:t>
            </a:r>
            <a:r>
              <a:rPr lang="ru-RU" sz="1800" dirty="0" err="1"/>
              <a:t>Context</a:t>
            </a:r>
            <a:r>
              <a:rPr lang="ru-RU" sz="1800" dirty="0"/>
              <a:t> </a:t>
            </a:r>
            <a:r>
              <a:rPr lang="ru-RU" sz="1800" dirty="0" err="1"/>
              <a:t>of</a:t>
            </a:r>
            <a:r>
              <a:rPr lang="ru-RU" sz="1800" dirty="0"/>
              <a:t> </a:t>
            </a:r>
            <a:r>
              <a:rPr lang="ru-RU" sz="1800" dirty="0" err="1"/>
              <a:t>Taiwan’s</a:t>
            </a:r>
            <a:r>
              <a:rPr lang="ru-RU" sz="1800" dirty="0"/>
              <a:t> </a:t>
            </a:r>
            <a:r>
              <a:rPr lang="ru-RU" sz="1800" dirty="0" err="1"/>
              <a:t>Technological</a:t>
            </a:r>
            <a:r>
              <a:rPr lang="ru-RU" sz="1800" dirty="0"/>
              <a:t> </a:t>
            </a:r>
            <a:r>
              <a:rPr lang="ru-RU" sz="1800" dirty="0" err="1" smtClean="0"/>
              <a:t>Success</a:t>
            </a:r>
            <a:r>
              <a:rPr lang="ru-RU" sz="1800" dirty="0" smtClean="0"/>
              <a:t>" и "</a:t>
            </a:r>
            <a:r>
              <a:rPr lang="ru-RU" sz="1800" dirty="0" err="1"/>
              <a:t>Global</a:t>
            </a:r>
            <a:r>
              <a:rPr lang="ru-RU" sz="1800" dirty="0"/>
              <a:t> </a:t>
            </a:r>
            <a:r>
              <a:rPr lang="ru-RU" sz="1800" dirty="0" err="1"/>
              <a:t>Competition</a:t>
            </a:r>
            <a:r>
              <a:rPr lang="ru-RU" sz="1800" dirty="0"/>
              <a:t> </a:t>
            </a:r>
            <a:r>
              <a:rPr lang="ru-RU" sz="1800" dirty="0" err="1"/>
              <a:t>in</a:t>
            </a:r>
            <a:r>
              <a:rPr lang="ru-RU" sz="1800" dirty="0"/>
              <a:t> </a:t>
            </a:r>
            <a:r>
              <a:rPr lang="ru-RU" sz="1800" dirty="0" err="1"/>
              <a:t>the</a:t>
            </a:r>
            <a:r>
              <a:rPr lang="ru-RU" sz="1800" dirty="0"/>
              <a:t> </a:t>
            </a:r>
            <a:r>
              <a:rPr lang="ru-RU" sz="1800" dirty="0" err="1"/>
              <a:t>Semiconductor</a:t>
            </a:r>
            <a:r>
              <a:rPr lang="ru-RU" sz="1800" dirty="0"/>
              <a:t> </a:t>
            </a:r>
            <a:r>
              <a:rPr lang="ru-RU" sz="1800" dirty="0" err="1"/>
              <a:t>Industry</a:t>
            </a:r>
            <a:r>
              <a:rPr lang="ru-RU" sz="1800" dirty="0"/>
              <a:t>: A </a:t>
            </a:r>
            <a:r>
              <a:rPr lang="ru-RU" sz="1800" dirty="0" err="1"/>
              <a:t>Comparative</a:t>
            </a:r>
            <a:r>
              <a:rPr lang="ru-RU" sz="1800" dirty="0"/>
              <a:t> </a:t>
            </a:r>
            <a:r>
              <a:rPr lang="ru-RU" sz="1800" dirty="0" err="1"/>
              <a:t>Study</a:t>
            </a:r>
            <a:r>
              <a:rPr lang="ru-RU" sz="1800" dirty="0"/>
              <a:t> </a:t>
            </a:r>
            <a:r>
              <a:rPr lang="ru-RU" sz="1800" dirty="0" err="1"/>
              <a:t>of</a:t>
            </a:r>
            <a:r>
              <a:rPr lang="ru-RU" sz="1800" dirty="0"/>
              <a:t> </a:t>
            </a:r>
            <a:r>
              <a:rPr lang="ru-RU" sz="1800" dirty="0" err="1"/>
              <a:t>Malaysian</a:t>
            </a:r>
            <a:r>
              <a:rPr lang="ru-RU" sz="1800" dirty="0"/>
              <a:t> </a:t>
            </a:r>
            <a:r>
              <a:rPr lang="ru-RU" sz="1800" dirty="0" err="1"/>
              <a:t>and</a:t>
            </a:r>
            <a:r>
              <a:rPr lang="ru-RU" sz="1800" dirty="0"/>
              <a:t> </a:t>
            </a:r>
            <a:r>
              <a:rPr lang="ru-RU" sz="1800" dirty="0" err="1"/>
              <a:t>Chinese</a:t>
            </a:r>
            <a:r>
              <a:rPr lang="ru-RU" sz="1800" dirty="0"/>
              <a:t> </a:t>
            </a:r>
            <a:r>
              <a:rPr lang="ru-RU" sz="1800" dirty="0" err="1"/>
              <a:t>Semiconductor</a:t>
            </a:r>
            <a:r>
              <a:rPr lang="ru-RU" sz="1800" dirty="0"/>
              <a:t> </a:t>
            </a:r>
            <a:r>
              <a:rPr lang="ru-RU" sz="1800" dirty="0" err="1"/>
              <a:t>Value</a:t>
            </a:r>
            <a:r>
              <a:rPr lang="ru-RU" sz="1800" dirty="0"/>
              <a:t> </a:t>
            </a:r>
            <a:r>
              <a:rPr lang="ru-RU" sz="1800" dirty="0" err="1"/>
              <a:t>Chains</a:t>
            </a:r>
            <a:r>
              <a:rPr lang="ru-RU" sz="1800" dirty="0" smtClean="0"/>
              <a:t>" , </a:t>
            </a:r>
            <a:r>
              <a:rPr lang="ru-RU" sz="1800" dirty="0"/>
              <a:t>где описана как и история развития полупроводниковой отрасли в азиатских странах, так и сравнение данных отраслей и соперничества. Данная информация полезна для полноценной картины рынка чипов, так как показывает условия, в которых страны развивали свою промышленность (например, как на Тайване привлекают инвестиции и развивают инновационные компании), а также те проблемы, с которыми данные страны столкнулись и их перспективы.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9" name="Рисунок 8"/>
          <p:cNvPicPr>
            <a:picLocks noChangeAspect="1"/>
          </p:cNvPicPr>
          <p:nvPr/>
        </p:nvPicPr>
        <p:blipFill>
          <a:blip r:embed="rId2"/>
          <a:stretch>
            <a:fillRect/>
          </a:stretch>
        </p:blipFill>
        <p:spPr>
          <a:xfrm>
            <a:off x="6482576" y="1447790"/>
            <a:ext cx="5373726" cy="4644591"/>
          </a:xfrm>
          <a:prstGeom prst="rect">
            <a:avLst/>
          </a:prstGeom>
        </p:spPr>
      </p:pic>
    </p:spTree>
    <p:extLst>
      <p:ext uri="{BB962C8B-B14F-4D97-AF65-F5344CB8AC3E}">
        <p14:creationId xmlns:p14="http://schemas.microsoft.com/office/powerpoint/2010/main" val="1312025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fontScale="90000"/>
          </a:bodyPr>
          <a:lstStyle/>
          <a:p>
            <a:r>
              <a:rPr lang="ru-RU" b="1" dirty="0" smtClean="0"/>
              <a:t>История развития индустрии в Азиатских странах, их опыт и проблемы</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379663"/>
            <a:ext cx="5445448" cy="3393234"/>
          </a:xfrm>
        </p:spPr>
        <p:txBody>
          <a:bodyPr>
            <a:noAutofit/>
          </a:bodyPr>
          <a:lstStyle/>
          <a:p>
            <a:pPr algn="just"/>
            <a:r>
              <a:rPr lang="ru-RU" sz="1800" dirty="0"/>
              <a:t>В статье про Китай и Малайзию предложена довольно хорошая статистика  и её анализ, история развития, а также современные проблемы. Авторы статьи про Тайвань проводят более скромный анализ, но показывают историю развития индустрии. Суммируя данные статьи, они предоставляют важную информацию, что может быть использована для развития подобной промышленности в иных странах. Или же, например, дать понять, что успех Тайваня и ряда других стран связан с тесным сотрудничеством с США и потребностью переноса производства в страны с более дешевой рабочей  силой и иные тонкости.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8" name="Рисунок 7"/>
          <p:cNvPicPr>
            <a:picLocks noChangeAspect="1"/>
          </p:cNvPicPr>
          <p:nvPr/>
        </p:nvPicPr>
        <p:blipFill>
          <a:blip r:embed="rId2"/>
          <a:stretch>
            <a:fillRect/>
          </a:stretch>
        </p:blipFill>
        <p:spPr>
          <a:xfrm>
            <a:off x="6031345" y="2379663"/>
            <a:ext cx="5978870" cy="3657572"/>
          </a:xfrm>
          <a:prstGeom prst="rect">
            <a:avLst/>
          </a:prstGeom>
        </p:spPr>
      </p:pic>
    </p:spTree>
    <p:extLst>
      <p:ext uri="{BB962C8B-B14F-4D97-AF65-F5344CB8AC3E}">
        <p14:creationId xmlns:p14="http://schemas.microsoft.com/office/powerpoint/2010/main" val="743191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a:bodyPr>
          <a:lstStyle/>
          <a:p>
            <a:r>
              <a:rPr lang="ru-RU" b="1" dirty="0" smtClean="0"/>
              <a:t>Принятие мер на примере США</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6" y="2102572"/>
            <a:ext cx="6119703" cy="3393234"/>
          </a:xfrm>
        </p:spPr>
        <p:txBody>
          <a:bodyPr>
            <a:noAutofit/>
          </a:bodyPr>
          <a:lstStyle/>
          <a:p>
            <a:pPr algn="just"/>
            <a:r>
              <a:rPr lang="ru-RU" sz="1800" dirty="0"/>
              <a:t>В ряде следующих статей авторы продвигают идею переноса производства внутрь страны и его проблематика</a:t>
            </a:r>
            <a:r>
              <a:rPr lang="ru-RU" sz="1800" dirty="0" smtClean="0"/>
              <a:t>. "</a:t>
            </a:r>
            <a:r>
              <a:rPr lang="ru-RU" sz="1800" dirty="0" err="1"/>
              <a:t>Three</a:t>
            </a:r>
            <a:r>
              <a:rPr lang="ru-RU" sz="1800" dirty="0"/>
              <a:t> </a:t>
            </a:r>
            <a:r>
              <a:rPr lang="ru-RU" sz="1800" dirty="0" err="1"/>
              <a:t>Reasons</a:t>
            </a:r>
            <a:r>
              <a:rPr lang="ru-RU" sz="1800" dirty="0"/>
              <a:t> </a:t>
            </a:r>
            <a:r>
              <a:rPr lang="ru-RU" sz="1800" dirty="0" err="1"/>
              <a:t>Why</a:t>
            </a:r>
            <a:r>
              <a:rPr lang="ru-RU" sz="1800" dirty="0"/>
              <a:t> CHIPS-</a:t>
            </a:r>
            <a:r>
              <a:rPr lang="ru-RU" sz="1800" dirty="0" err="1"/>
              <a:t>plus</a:t>
            </a:r>
            <a:r>
              <a:rPr lang="ru-RU" sz="1800" dirty="0"/>
              <a:t> </a:t>
            </a:r>
            <a:r>
              <a:rPr lang="ru-RU" sz="1800" dirty="0" err="1"/>
              <a:t>is</a:t>
            </a:r>
            <a:r>
              <a:rPr lang="ru-RU" sz="1800" dirty="0"/>
              <a:t> a </a:t>
            </a:r>
            <a:r>
              <a:rPr lang="ru-RU" sz="1800" dirty="0" err="1"/>
              <a:t>Big</a:t>
            </a:r>
            <a:r>
              <a:rPr lang="ru-RU" sz="1800" dirty="0"/>
              <a:t> </a:t>
            </a:r>
            <a:r>
              <a:rPr lang="ru-RU" sz="1800" dirty="0" err="1"/>
              <a:t>Win</a:t>
            </a:r>
            <a:r>
              <a:rPr lang="ru-RU" sz="1800" dirty="0"/>
              <a:t> </a:t>
            </a:r>
            <a:r>
              <a:rPr lang="ru-RU" sz="1800" dirty="0" err="1"/>
              <a:t>for</a:t>
            </a:r>
            <a:r>
              <a:rPr lang="ru-RU" sz="1800" dirty="0"/>
              <a:t> US </a:t>
            </a:r>
            <a:r>
              <a:rPr lang="ru-RU" sz="1800" dirty="0" err="1"/>
              <a:t>NationalSecurity</a:t>
            </a:r>
            <a:r>
              <a:rPr lang="ru-RU" sz="1800" dirty="0" smtClean="0"/>
              <a:t>" </a:t>
            </a:r>
            <a:r>
              <a:rPr lang="ru-RU" sz="1800" dirty="0"/>
              <a:t>авторы обсуждают важность нового закона США по усилению развития внутреннего производства чипов (которое по большей части располагается в азиатских странах)  и инвестиции в инновации. В статье подробно обсуждается важность данного решения, однако нет обсуждения сложностей, связанные с развитием внутреннего производства. А в статье </a:t>
            </a:r>
            <a:r>
              <a:rPr lang="ru-RU" sz="1800" dirty="0" smtClean="0"/>
              <a:t>"</a:t>
            </a:r>
            <a:r>
              <a:rPr lang="ru-RU" sz="1800" dirty="0" err="1"/>
              <a:t>Goals</a:t>
            </a:r>
            <a:r>
              <a:rPr lang="ru-RU" sz="1800" dirty="0"/>
              <a:t> </a:t>
            </a:r>
            <a:r>
              <a:rPr lang="ru-RU" sz="1800" dirty="0" err="1"/>
              <a:t>and</a:t>
            </a:r>
            <a:r>
              <a:rPr lang="ru-RU" sz="1800" dirty="0"/>
              <a:t> </a:t>
            </a:r>
            <a:r>
              <a:rPr lang="ru-RU" sz="1800" dirty="0" err="1"/>
              <a:t>Limitations</a:t>
            </a:r>
            <a:r>
              <a:rPr lang="ru-RU" sz="1800" dirty="0"/>
              <a:t> </a:t>
            </a:r>
            <a:r>
              <a:rPr lang="ru-RU" sz="1800" dirty="0" err="1"/>
              <a:t>of</a:t>
            </a:r>
            <a:r>
              <a:rPr lang="ru-RU" sz="1800" dirty="0"/>
              <a:t> </a:t>
            </a:r>
            <a:r>
              <a:rPr lang="ru-RU" sz="1800" dirty="0" err="1"/>
              <a:t>the</a:t>
            </a:r>
            <a:r>
              <a:rPr lang="ru-RU" sz="1800" dirty="0"/>
              <a:t> CHIPS </a:t>
            </a:r>
            <a:r>
              <a:rPr lang="ru-RU" sz="1800" dirty="0" err="1"/>
              <a:t>Act</a:t>
            </a:r>
            <a:r>
              <a:rPr lang="ru-RU" sz="1800" dirty="0" smtClean="0"/>
              <a:t>" </a:t>
            </a:r>
            <a:r>
              <a:rPr lang="ru-RU" sz="1800" dirty="0"/>
              <a:t>авторами обсуждается данный закон, однако они концентрируются на тех мерах, что следует принять  и финансировать, а также говорят о сложностях, с которыми столкнётся США при развитии своего внутреннего производства, проводя довольно хорошую аналитику.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129" y="2224815"/>
            <a:ext cx="4677248" cy="3586027"/>
          </a:xfrm>
          <a:prstGeom prst="rect">
            <a:avLst/>
          </a:prstGeom>
        </p:spPr>
      </p:pic>
    </p:spTree>
    <p:extLst>
      <p:ext uri="{BB962C8B-B14F-4D97-AF65-F5344CB8AC3E}">
        <p14:creationId xmlns:p14="http://schemas.microsoft.com/office/powerpoint/2010/main" val="23899257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85898" y="1447790"/>
            <a:ext cx="5870320" cy="777025"/>
          </a:xfrm>
        </p:spPr>
        <p:txBody>
          <a:bodyPr>
            <a:normAutofit/>
          </a:bodyPr>
          <a:lstStyle/>
          <a:p>
            <a:r>
              <a:rPr lang="ru-RU" b="1" dirty="0" smtClean="0"/>
              <a:t>Перспективы развития внутреннего рынка</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6" y="2102572"/>
            <a:ext cx="6119703" cy="3393234"/>
          </a:xfrm>
        </p:spPr>
        <p:txBody>
          <a:bodyPr>
            <a:noAutofit/>
          </a:bodyPr>
          <a:lstStyle/>
          <a:p>
            <a:pPr algn="just"/>
            <a:r>
              <a:rPr lang="ru-RU" sz="1800" dirty="0"/>
              <a:t>Продолжает данную тему статья </a:t>
            </a:r>
            <a:r>
              <a:rPr lang="ru-RU" sz="1800" dirty="0" smtClean="0"/>
              <a:t>"</a:t>
            </a:r>
            <a:r>
              <a:rPr lang="ru-RU" sz="1800" dirty="0" err="1" smtClean="0"/>
              <a:t>Securing</a:t>
            </a:r>
            <a:r>
              <a:rPr lang="ru-RU" sz="1800" dirty="0" smtClean="0"/>
              <a:t> </a:t>
            </a:r>
            <a:r>
              <a:rPr lang="ru-RU" sz="1800" dirty="0" err="1"/>
              <a:t>Semiconductor</a:t>
            </a:r>
            <a:r>
              <a:rPr lang="ru-RU" sz="1800" dirty="0"/>
              <a:t> </a:t>
            </a:r>
            <a:r>
              <a:rPr lang="ru-RU" sz="1800" dirty="0" err="1"/>
              <a:t>Supply</a:t>
            </a:r>
            <a:r>
              <a:rPr lang="ru-RU" sz="1800" dirty="0"/>
              <a:t> </a:t>
            </a:r>
            <a:r>
              <a:rPr lang="ru-RU" sz="1800" dirty="0" err="1"/>
              <a:t>Chains</a:t>
            </a:r>
            <a:r>
              <a:rPr lang="ru-RU" sz="1800" dirty="0"/>
              <a:t>: </a:t>
            </a:r>
            <a:r>
              <a:rPr lang="ru-RU" sz="1800" dirty="0" err="1"/>
              <a:t>An</a:t>
            </a:r>
            <a:r>
              <a:rPr lang="ru-RU" sz="1800" dirty="0"/>
              <a:t> </a:t>
            </a:r>
            <a:r>
              <a:rPr lang="ru-RU" sz="1800" dirty="0" err="1"/>
              <a:t>Affirmative</a:t>
            </a:r>
            <a:r>
              <a:rPr lang="ru-RU" sz="1800" dirty="0"/>
              <a:t> </a:t>
            </a:r>
            <a:r>
              <a:rPr lang="ru-RU" sz="1800" dirty="0" err="1"/>
              <a:t>Agenda</a:t>
            </a:r>
            <a:r>
              <a:rPr lang="ru-RU" sz="1800" dirty="0"/>
              <a:t> </a:t>
            </a:r>
            <a:r>
              <a:rPr lang="ru-RU" sz="1800" dirty="0" err="1"/>
              <a:t>for</a:t>
            </a:r>
            <a:r>
              <a:rPr lang="ru-RU" sz="1800" dirty="0"/>
              <a:t> </a:t>
            </a:r>
            <a:r>
              <a:rPr lang="ru-RU" sz="1800" dirty="0" err="1"/>
              <a:t>International</a:t>
            </a:r>
            <a:r>
              <a:rPr lang="ru-RU" sz="1800" dirty="0"/>
              <a:t> </a:t>
            </a:r>
            <a:r>
              <a:rPr lang="ru-RU" sz="1800" dirty="0" err="1"/>
              <a:t>Cooperation</a:t>
            </a:r>
            <a:r>
              <a:rPr lang="ru-RU" sz="1800" dirty="0" smtClean="0"/>
              <a:t>", </a:t>
            </a:r>
            <a:r>
              <a:rPr lang="ru-RU" sz="1800" dirty="0"/>
              <a:t>где авторы концентрируют внимание на то, что США стратегически необходимо внутреннее производство, но очень сложно в реализации в краткосрочной перспективе, однако перенос производства в будущем даст свои негативные эффекты, отрасль может деградировать в США, понижая конкурентоспособность страны. В статье авторы приводят довольно обширную статистику и аналитику и делают важные выводы, одновременно подчёркивая проблему и кризиса мирового производства и проблему развития внутренней промышленности.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8" name="Рисунок 7"/>
          <p:cNvPicPr>
            <a:picLocks noChangeAspect="1"/>
          </p:cNvPicPr>
          <p:nvPr/>
        </p:nvPicPr>
        <p:blipFill>
          <a:blip r:embed="rId2"/>
          <a:stretch>
            <a:fillRect/>
          </a:stretch>
        </p:blipFill>
        <p:spPr>
          <a:xfrm>
            <a:off x="7294942" y="2102572"/>
            <a:ext cx="4162425" cy="3009900"/>
          </a:xfrm>
          <a:prstGeom prst="rect">
            <a:avLst/>
          </a:prstGeom>
        </p:spPr>
      </p:pic>
    </p:spTree>
    <p:extLst>
      <p:ext uri="{BB962C8B-B14F-4D97-AF65-F5344CB8AC3E}">
        <p14:creationId xmlns:p14="http://schemas.microsoft.com/office/powerpoint/2010/main" val="345391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85898" y="1447790"/>
            <a:ext cx="5870320" cy="777025"/>
          </a:xfrm>
        </p:spPr>
        <p:txBody>
          <a:bodyPr>
            <a:normAutofit/>
          </a:bodyPr>
          <a:lstStyle/>
          <a:p>
            <a:r>
              <a:rPr lang="ru-RU" b="1" dirty="0" smtClean="0"/>
              <a:t>Перспективы развития внутреннего рынка</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6" y="2102572"/>
            <a:ext cx="6119703" cy="3393234"/>
          </a:xfrm>
        </p:spPr>
        <p:txBody>
          <a:bodyPr>
            <a:noAutofit/>
          </a:bodyPr>
          <a:lstStyle/>
          <a:p>
            <a:pPr algn="just"/>
            <a:r>
              <a:rPr lang="ru-RU" sz="1800" dirty="0"/>
              <a:t>Также о тех сложностях, что стоит учитывать при развитии внутреннего рынка производства полупроводников, пишут авторы статьи </a:t>
            </a:r>
            <a:r>
              <a:rPr lang="ru-RU" sz="1800" dirty="0" smtClean="0"/>
              <a:t>"</a:t>
            </a:r>
            <a:r>
              <a:rPr lang="ru-RU" sz="1800" dirty="0" err="1"/>
              <a:t>The</a:t>
            </a:r>
            <a:r>
              <a:rPr lang="ru-RU" sz="1800" dirty="0"/>
              <a:t> </a:t>
            </a:r>
            <a:r>
              <a:rPr lang="ru-RU" sz="1800" dirty="0" err="1"/>
              <a:t>Pillars</a:t>
            </a:r>
            <a:r>
              <a:rPr lang="ru-RU" sz="1800" dirty="0"/>
              <a:t> </a:t>
            </a:r>
            <a:r>
              <a:rPr lang="ru-RU" sz="1800" dirty="0" err="1"/>
              <a:t>Necessary</a:t>
            </a:r>
            <a:r>
              <a:rPr lang="ru-RU" sz="1800" dirty="0"/>
              <a:t> </a:t>
            </a:r>
            <a:r>
              <a:rPr lang="ru-RU" sz="1800" dirty="0" err="1"/>
              <a:t>for</a:t>
            </a:r>
            <a:r>
              <a:rPr lang="ru-RU" sz="1800" dirty="0"/>
              <a:t> a </a:t>
            </a:r>
            <a:r>
              <a:rPr lang="ru-RU" sz="1800" dirty="0" err="1"/>
              <a:t>Strong</a:t>
            </a:r>
            <a:r>
              <a:rPr lang="ru-RU" sz="1800" dirty="0"/>
              <a:t> </a:t>
            </a:r>
            <a:r>
              <a:rPr lang="ru-RU" sz="1800" dirty="0" err="1"/>
              <a:t>Domestic</a:t>
            </a:r>
            <a:r>
              <a:rPr lang="ru-RU" sz="1800" dirty="0"/>
              <a:t> </a:t>
            </a:r>
            <a:r>
              <a:rPr lang="ru-RU" sz="1800" dirty="0" err="1"/>
              <a:t>Semiconductor</a:t>
            </a:r>
            <a:r>
              <a:rPr lang="ru-RU" sz="1800" dirty="0"/>
              <a:t> </a:t>
            </a:r>
            <a:r>
              <a:rPr lang="ru-RU" sz="1800" dirty="0" err="1"/>
              <a:t>Industry</a:t>
            </a:r>
            <a:r>
              <a:rPr lang="ru-RU" sz="1800" dirty="0" smtClean="0"/>
              <a:t>". </a:t>
            </a:r>
            <a:r>
              <a:rPr lang="ru-RU" sz="1800" dirty="0"/>
              <a:t>США и ранее сталкивалась с проблемами падением конкурентоспособности по сравнению со стратегическим партнёром Японией, однако преодолело тот кризис. Исследователи берут в качестве основы историю развития компании </a:t>
            </a:r>
            <a:r>
              <a:rPr lang="ru-RU" sz="1800" dirty="0" err="1"/>
              <a:t>Sematech</a:t>
            </a:r>
            <a:r>
              <a:rPr lang="ru-RU" sz="1800" dirty="0"/>
              <a:t> и выделяют ряд факторов, основанных на крупных государственных инвестициях, чёткой цели и принятия опыта прошлого. В самой статье приводится комплексный анализ по разным аспектам.</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473" y="2102572"/>
            <a:ext cx="4879529" cy="3253019"/>
          </a:xfrm>
          <a:prstGeom prst="rect">
            <a:avLst/>
          </a:prstGeom>
        </p:spPr>
      </p:pic>
    </p:spTree>
    <p:extLst>
      <p:ext uri="{BB962C8B-B14F-4D97-AF65-F5344CB8AC3E}">
        <p14:creationId xmlns:p14="http://schemas.microsoft.com/office/powerpoint/2010/main" val="4059645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85897" y="1447790"/>
            <a:ext cx="5990395" cy="777025"/>
          </a:xfrm>
        </p:spPr>
        <p:txBody>
          <a:bodyPr>
            <a:normAutofit/>
          </a:bodyPr>
          <a:lstStyle/>
          <a:p>
            <a:r>
              <a:rPr lang="ru-RU" b="1" dirty="0" smtClean="0"/>
              <a:t>Перспективы развития внутреннего рынка на примере России</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6" y="2224815"/>
            <a:ext cx="5990396" cy="3393234"/>
          </a:xfrm>
        </p:spPr>
        <p:txBody>
          <a:bodyPr>
            <a:noAutofit/>
          </a:bodyPr>
          <a:lstStyle/>
          <a:p>
            <a:pPr algn="just"/>
            <a:r>
              <a:rPr lang="ru-RU" sz="1800" dirty="0"/>
              <a:t>Про развитие внутреннего рынка компьютерной техники в России написано в статье "</a:t>
            </a:r>
            <a:r>
              <a:rPr lang="ru-RU" sz="1800" dirty="0" err="1"/>
              <a:t>Импортозамещение</a:t>
            </a:r>
            <a:r>
              <a:rPr lang="ru-RU" sz="1800" dirty="0"/>
              <a:t> на </a:t>
            </a:r>
            <a:r>
              <a:rPr lang="ru-RU" sz="1800" dirty="0" smtClean="0"/>
              <a:t>рынке компьютерной </a:t>
            </a:r>
            <a:r>
              <a:rPr lang="ru-RU" sz="1800" dirty="0"/>
              <a:t>техники специального назначения: возможные пути реализации". В данной статье авторы указывают множество проблем российского рынка, связанные с </a:t>
            </a:r>
            <a:r>
              <a:rPr lang="ru-RU" sz="1800" dirty="0" err="1"/>
              <a:t>импортозависимостью</a:t>
            </a:r>
            <a:r>
              <a:rPr lang="ru-RU" sz="1800" dirty="0"/>
              <a:t> и изоляцией, делается акцент на необходимость </a:t>
            </a:r>
            <a:r>
              <a:rPr lang="ru-RU" sz="1800" dirty="0" err="1"/>
              <a:t>импортозамещения</a:t>
            </a:r>
            <a:r>
              <a:rPr lang="ru-RU" sz="1800" dirty="0"/>
              <a:t>. Однако, в данной статье не приводится методы, которыми оно будет обеспечено, хоть и уточняется. что это сложный процесс.</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598" y="1447790"/>
            <a:ext cx="5259115" cy="3505200"/>
          </a:xfrm>
          <a:prstGeom prst="rect">
            <a:avLst/>
          </a:prstGeom>
        </p:spPr>
      </p:pic>
    </p:spTree>
    <p:extLst>
      <p:ext uri="{BB962C8B-B14F-4D97-AF65-F5344CB8AC3E}">
        <p14:creationId xmlns:p14="http://schemas.microsoft.com/office/powerpoint/2010/main" val="17841347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02771" y="1124517"/>
            <a:ext cx="5245560" cy="777025"/>
          </a:xfrm>
        </p:spPr>
        <p:txBody>
          <a:bodyPr>
            <a:normAutofit/>
          </a:bodyPr>
          <a:lstStyle/>
          <a:p>
            <a:r>
              <a:rPr lang="ru-RU" b="1" dirty="0" smtClean="0"/>
              <a:t>Некоторые проблемные статьи</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497195" y="1631368"/>
            <a:ext cx="6098756" cy="3393234"/>
          </a:xfrm>
        </p:spPr>
        <p:txBody>
          <a:bodyPr>
            <a:noAutofit/>
          </a:bodyPr>
          <a:lstStyle/>
          <a:p>
            <a:pPr algn="just"/>
            <a:r>
              <a:rPr lang="ru-RU" sz="1800" dirty="0"/>
              <a:t>Необычная точка зрения предоставлена свежей в статье </a:t>
            </a:r>
            <a:r>
              <a:rPr lang="ru-RU" sz="1800" dirty="0" smtClean="0"/>
              <a:t>"</a:t>
            </a:r>
            <a:r>
              <a:rPr lang="ru-RU" sz="1800" dirty="0" err="1"/>
              <a:t>The</a:t>
            </a:r>
            <a:r>
              <a:rPr lang="ru-RU" sz="1800" dirty="0"/>
              <a:t> </a:t>
            </a:r>
            <a:r>
              <a:rPr lang="ru-RU" sz="1800" dirty="0" err="1"/>
              <a:t>Strategic</a:t>
            </a:r>
            <a:r>
              <a:rPr lang="ru-RU" sz="1800" dirty="0"/>
              <a:t> </a:t>
            </a:r>
            <a:r>
              <a:rPr lang="ru-RU" sz="1800" dirty="0" err="1"/>
              <a:t>Importance</a:t>
            </a:r>
            <a:r>
              <a:rPr lang="ru-RU" sz="1800" dirty="0"/>
              <a:t> </a:t>
            </a:r>
            <a:r>
              <a:rPr lang="ru-RU" sz="1800" dirty="0" err="1"/>
              <a:t>of</a:t>
            </a:r>
            <a:r>
              <a:rPr lang="ru-RU" sz="1800" dirty="0"/>
              <a:t> </a:t>
            </a:r>
            <a:r>
              <a:rPr lang="ru-RU" sz="1800" dirty="0" err="1"/>
              <a:t>Legacy</a:t>
            </a:r>
            <a:r>
              <a:rPr lang="ru-RU" sz="1800" dirty="0"/>
              <a:t> </a:t>
            </a:r>
            <a:r>
              <a:rPr lang="ru-RU" sz="1800" dirty="0" err="1" smtClean="0"/>
              <a:t>Chips</a:t>
            </a:r>
            <a:r>
              <a:rPr lang="ru-RU" sz="1800" dirty="0" smtClean="0"/>
              <a:t>", </a:t>
            </a:r>
            <a:r>
              <a:rPr lang="ru-RU" sz="1800" dirty="0"/>
              <a:t>где авторы вновь обращаются к проблемам полупроводниковых кризисов, однако делают акцент на менее продвинутых чипах, что также могут быть использованы в промышленности для более простых нужд, однако их производство во многом не развито. Главная проблема данной статьи - нет обоснования экономической целесообразности инвестиций в расширение производства более старых чипов в эпоху бурного развития передовых чипов</a:t>
            </a:r>
            <a:r>
              <a:rPr lang="ru-RU" sz="1800" dirty="0" smtClean="0"/>
              <a:t>.</a:t>
            </a:r>
          </a:p>
          <a:p>
            <a:pPr algn="just"/>
            <a:r>
              <a:rPr lang="ru-RU" sz="1800" dirty="0" smtClean="0"/>
              <a:t>Авторы </a:t>
            </a:r>
            <a:r>
              <a:rPr lang="ru-RU" sz="1800" dirty="0"/>
              <a:t>статьи </a:t>
            </a:r>
            <a:r>
              <a:rPr lang="ru-RU" sz="1800" dirty="0" smtClean="0"/>
              <a:t>"</a:t>
            </a:r>
            <a:r>
              <a:rPr lang="ru-RU" sz="1800" dirty="0" err="1"/>
              <a:t>Expanding</a:t>
            </a:r>
            <a:r>
              <a:rPr lang="ru-RU" sz="1800" dirty="0"/>
              <a:t> </a:t>
            </a:r>
            <a:r>
              <a:rPr lang="ru-RU" sz="1800" dirty="0" err="1"/>
              <a:t>the</a:t>
            </a:r>
            <a:r>
              <a:rPr lang="ru-RU" sz="1800" dirty="0"/>
              <a:t> </a:t>
            </a:r>
            <a:r>
              <a:rPr lang="ru-RU" sz="1800" dirty="0" err="1"/>
              <a:t>Depth</a:t>
            </a:r>
            <a:r>
              <a:rPr lang="ru-RU" sz="1800" dirty="0"/>
              <a:t> </a:t>
            </a:r>
            <a:r>
              <a:rPr lang="ru-RU" sz="1800" dirty="0" err="1"/>
              <a:t>and</a:t>
            </a:r>
            <a:r>
              <a:rPr lang="ru-RU" sz="1800" dirty="0"/>
              <a:t> </a:t>
            </a:r>
            <a:r>
              <a:rPr lang="ru-RU" sz="1800" dirty="0" err="1"/>
              <a:t>Breadth</a:t>
            </a:r>
            <a:r>
              <a:rPr lang="ru-RU" sz="1800" dirty="0"/>
              <a:t> </a:t>
            </a:r>
            <a:r>
              <a:rPr lang="ru-RU" sz="1800" dirty="0" err="1"/>
              <a:t>of</a:t>
            </a:r>
            <a:r>
              <a:rPr lang="ru-RU" sz="1800" dirty="0"/>
              <a:t> </a:t>
            </a:r>
            <a:r>
              <a:rPr lang="ru-RU" sz="1800" dirty="0" err="1"/>
              <a:t>the</a:t>
            </a:r>
            <a:r>
              <a:rPr lang="ru-RU" sz="1800" dirty="0"/>
              <a:t> US-</a:t>
            </a:r>
            <a:r>
              <a:rPr lang="ru-RU" sz="1800" dirty="0" err="1"/>
              <a:t>Taiwan</a:t>
            </a:r>
            <a:r>
              <a:rPr lang="ru-RU" sz="1800" dirty="0"/>
              <a:t> </a:t>
            </a:r>
            <a:r>
              <a:rPr lang="ru-RU" sz="1800" dirty="0" err="1"/>
              <a:t>Technological</a:t>
            </a:r>
            <a:r>
              <a:rPr lang="ru-RU" sz="1800" dirty="0"/>
              <a:t> </a:t>
            </a:r>
            <a:r>
              <a:rPr lang="ru-RU" sz="1800" dirty="0" err="1"/>
              <a:t>Partnership</a:t>
            </a:r>
            <a:r>
              <a:rPr lang="ru-RU" sz="1800" dirty="0"/>
              <a:t> </a:t>
            </a:r>
            <a:r>
              <a:rPr lang="ru-RU" sz="1800" dirty="0" err="1"/>
              <a:t>via</a:t>
            </a:r>
            <a:r>
              <a:rPr lang="ru-RU" sz="1800" dirty="0"/>
              <a:t> </a:t>
            </a:r>
            <a:r>
              <a:rPr lang="ru-RU" sz="1800" dirty="0" err="1"/>
              <a:t>the</a:t>
            </a:r>
            <a:r>
              <a:rPr lang="ru-RU" sz="1800" dirty="0"/>
              <a:t> </a:t>
            </a:r>
            <a:r>
              <a:rPr lang="ru-RU" sz="1800" dirty="0" err="1"/>
              <a:t>Semiconductor</a:t>
            </a:r>
            <a:r>
              <a:rPr lang="ru-RU" sz="1800" dirty="0"/>
              <a:t> </a:t>
            </a:r>
            <a:r>
              <a:rPr lang="ru-RU" sz="1800" dirty="0" err="1" smtClean="0"/>
              <a:t>Ecosystem</a:t>
            </a:r>
            <a:r>
              <a:rPr lang="ru-RU" sz="1800" dirty="0" smtClean="0"/>
              <a:t>" продвигают </a:t>
            </a:r>
            <a:r>
              <a:rPr lang="ru-RU" sz="1800" dirty="0"/>
              <a:t>идею сотрудничества США и Тайваня, предложенную в более ранних статья, </a:t>
            </a:r>
            <a:r>
              <a:rPr lang="ru-RU" sz="1800" dirty="0" smtClean="0"/>
              <a:t>однако </a:t>
            </a:r>
            <a:r>
              <a:rPr lang="ru-RU" sz="1800" dirty="0"/>
              <a:t>имеет малый объём, слабую </a:t>
            </a:r>
            <a:r>
              <a:rPr lang="ru-RU" sz="1800" dirty="0" smtClean="0"/>
              <a:t>аналитику </a:t>
            </a:r>
            <a:r>
              <a:rPr lang="ru-RU" sz="1800" dirty="0"/>
              <a:t>и не представляет особого интереса, во многом может быть названа вторичной.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10" name="Рисунок 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875" r="21875"/>
          <a:stretch>
            <a:fillRect/>
          </a:stretch>
        </p:blipFill>
        <p:spPr>
          <a:xfrm>
            <a:off x="7026398" y="1447790"/>
            <a:ext cx="4325167" cy="4325107"/>
          </a:xfrm>
        </p:spPr>
      </p:pic>
    </p:spTree>
    <p:extLst>
      <p:ext uri="{BB962C8B-B14F-4D97-AF65-F5344CB8AC3E}">
        <p14:creationId xmlns:p14="http://schemas.microsoft.com/office/powerpoint/2010/main" val="2029607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02771" y="1124517"/>
            <a:ext cx="5245560" cy="777025"/>
          </a:xfrm>
        </p:spPr>
        <p:txBody>
          <a:bodyPr>
            <a:normAutofit/>
          </a:bodyPr>
          <a:lstStyle/>
          <a:p>
            <a:r>
              <a:rPr lang="ru-RU" b="1" dirty="0" smtClean="0"/>
              <a:t>Заключение</a:t>
            </a:r>
            <a:endParaRPr lang="ru-RU" b="1"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497195" y="1631368"/>
            <a:ext cx="6143750" cy="3402450"/>
          </a:xfrm>
        </p:spPr>
        <p:txBody>
          <a:bodyPr>
            <a:noAutofit/>
          </a:bodyPr>
          <a:lstStyle/>
          <a:p>
            <a:pPr algn="just">
              <a:lnSpc>
                <a:spcPct val="150000"/>
              </a:lnSpc>
            </a:pPr>
            <a:r>
              <a:rPr lang="ru-RU" sz="1800" dirty="0"/>
              <a:t>Индустрия производства компонент компьютерной техники имеет множество рисков и узких проблем, что были подчёркнуты исследователями в статьях, представленных выше. Среди главных рисков и "узких мест" - возрастающая геополитическая напряженность, </a:t>
            </a:r>
            <a:r>
              <a:rPr lang="ru-RU" sz="1800" dirty="0" err="1"/>
              <a:t>техноёмкость</a:t>
            </a:r>
            <a:r>
              <a:rPr lang="ru-RU" sz="1800" dirty="0"/>
              <a:t>, ресурсоёмкость и капиталоёмкость индустрии, отсутствие возможности резкого увеличения масштаба производства, зависимость стран от текущих цепочек поставок, а также зависимость от образованных монополий. Во многих статьях предложены пути решения данных проблем, однако данная отрасль и ситуация вокруг неё слишком сложна точного прогнозирования.</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a:t>
            </a:r>
            <a:r>
              <a:rPr lang="ru-RU" b="1" dirty="0" smtClean="0"/>
              <a:t>локализации </a:t>
            </a:r>
            <a:r>
              <a:rPr lang="ru-RU" b="1" dirty="0"/>
              <a:t>"</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8" name="Рисунок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865" r="21865"/>
          <a:stretch>
            <a:fillRect/>
          </a:stretch>
        </p:blipFill>
        <p:spPr>
          <a:xfrm>
            <a:off x="7072313" y="1447800"/>
            <a:ext cx="4325937" cy="4324350"/>
          </a:xfrm>
        </p:spPr>
      </p:pic>
    </p:spTree>
    <p:extLst>
      <p:ext uri="{BB962C8B-B14F-4D97-AF65-F5344CB8AC3E}">
        <p14:creationId xmlns:p14="http://schemas.microsoft.com/office/powerpoint/2010/main" val="28763505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a:bodyPr>
          <a:lstStyle/>
          <a:p>
            <a:r>
              <a:rPr lang="ru-RU" dirty="0" smtClean="0"/>
              <a:t>СПАСИБО ЗА ВНИМАНИЕ!</a:t>
            </a:r>
            <a:endParaRPr lang="en-US" dirty="0"/>
          </a:p>
        </p:txBody>
      </p:sp>
      <p:sp>
        <p:nvSpPr>
          <p:cNvPr id="4" name="Текст 3"/>
          <p:cNvSpPr>
            <a:spLocks noGrp="1"/>
          </p:cNvSpPr>
          <p:nvPr>
            <p:ph type="body" sz="quarter" idx="12"/>
          </p:nvPr>
        </p:nvSpPr>
        <p:spPr/>
        <p:txBody>
          <a:bodyPr/>
          <a:lstStyle/>
          <a:p>
            <a:r>
              <a:rPr lang="en-US" dirty="0" smtClean="0"/>
              <a:t>  </a:t>
            </a:r>
            <a:endParaRPr lang="en-US" dirty="0"/>
          </a:p>
        </p:txBody>
      </p:sp>
      <p:sp>
        <p:nvSpPr>
          <p:cNvPr id="5" name="Текст 4"/>
          <p:cNvSpPr>
            <a:spLocks noGrp="1"/>
          </p:cNvSpPr>
          <p:nvPr>
            <p:ph type="body" sz="quarter" idx="13"/>
          </p:nvPr>
        </p:nvSpPr>
        <p:spPr/>
        <p:txBody>
          <a:bodyPr/>
          <a:lstStyle/>
          <a:p>
            <a:r>
              <a:rPr lang="ru-RU" b="1" dirty="0"/>
              <a:t>Экономика и Анализ Данных</a:t>
            </a:r>
          </a:p>
          <a:p>
            <a:endParaRPr lang="en-US" dirty="0"/>
          </a:p>
        </p:txBody>
      </p:sp>
      <p:sp>
        <p:nvSpPr>
          <p:cNvPr id="6" name="Текст 5"/>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a:p>
            <a:endParaRPr lang="en-US" dirty="0"/>
          </a:p>
        </p:txBody>
      </p:sp>
      <p:pic>
        <p:nvPicPr>
          <p:cNvPr id="8" name="Рисунок 7"/>
          <p:cNvPicPr>
            <a:picLocks noChangeAspect="1"/>
          </p:cNvPicPr>
          <p:nvPr/>
        </p:nvPicPr>
        <p:blipFill>
          <a:blip r:embed="rId2"/>
          <a:stretch>
            <a:fillRect/>
          </a:stretch>
        </p:blipFill>
        <p:spPr>
          <a:xfrm>
            <a:off x="470474" y="1862023"/>
            <a:ext cx="4674182" cy="4695049"/>
          </a:xfrm>
          <a:prstGeom prst="rect">
            <a:avLst/>
          </a:prstGeom>
        </p:spPr>
      </p:pic>
      <p:pic>
        <p:nvPicPr>
          <p:cNvPr id="9" name="Рисунок 8"/>
          <p:cNvPicPr>
            <a:picLocks noChangeAspect="1"/>
          </p:cNvPicPr>
          <p:nvPr/>
        </p:nvPicPr>
        <p:blipFill>
          <a:blip r:embed="rId3"/>
          <a:stretch>
            <a:fillRect/>
          </a:stretch>
        </p:blipFill>
        <p:spPr>
          <a:xfrm>
            <a:off x="5260078" y="1862023"/>
            <a:ext cx="6709079" cy="4472719"/>
          </a:xfrm>
          <a:prstGeom prst="rect">
            <a:avLst/>
          </a:prstGeom>
        </p:spPr>
      </p:pic>
    </p:spTree>
    <p:extLst>
      <p:ext uri="{BB962C8B-B14F-4D97-AF65-F5344CB8AC3E}">
        <p14:creationId xmlns:p14="http://schemas.microsoft.com/office/powerpoint/2010/main" val="1379254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3"/>
          </p:nvPr>
        </p:nvSpPr>
        <p:spPr/>
        <p:txBody>
          <a:bodyPr/>
          <a:lstStyle/>
          <a:p>
            <a:endParaRPr lang="en-US"/>
          </a:p>
        </p:txBody>
      </p:sp>
      <p:sp>
        <p:nvSpPr>
          <p:cNvPr id="6" name="Текст 5"/>
          <p:cNvSpPr>
            <a:spLocks noGrp="1"/>
          </p:cNvSpPr>
          <p:nvPr>
            <p:ph type="body" sz="quarter" idx="14"/>
          </p:nvPr>
        </p:nvSpPr>
        <p:spPr/>
        <p:txBody>
          <a:bodyPr/>
          <a:lstStyle/>
          <a:p>
            <a:endParaRPr lang="en-US"/>
          </a:p>
        </p:txBody>
      </p:sp>
      <p:sp>
        <p:nvSpPr>
          <p:cNvPr id="7" name="Текст 6"/>
          <p:cNvSpPr>
            <a:spLocks noGrp="1"/>
          </p:cNvSpPr>
          <p:nvPr>
            <p:ph type="body" sz="quarter" idx="15"/>
          </p:nvPr>
        </p:nvSpPr>
        <p:spPr/>
        <p:txBody>
          <a:bodyPr/>
          <a:lstStyle/>
          <a:p>
            <a:endParaRPr lang="en-US"/>
          </a:p>
        </p:txBody>
      </p:sp>
      <p:pic>
        <p:nvPicPr>
          <p:cNvPr id="8" name="Рисунок 7"/>
          <p:cNvPicPr>
            <a:picLocks noChangeAspect="1"/>
          </p:cNvPicPr>
          <p:nvPr/>
        </p:nvPicPr>
        <p:blipFill>
          <a:blip r:embed="rId2"/>
          <a:stretch>
            <a:fillRect/>
          </a:stretch>
        </p:blipFill>
        <p:spPr>
          <a:xfrm>
            <a:off x="0" y="-52388"/>
            <a:ext cx="12100268" cy="6910388"/>
          </a:xfrm>
          <a:prstGeom prst="rect">
            <a:avLst/>
          </a:prstGeom>
        </p:spPr>
      </p:pic>
    </p:spTree>
    <p:extLst>
      <p:ext uri="{BB962C8B-B14F-4D97-AF65-F5344CB8AC3E}">
        <p14:creationId xmlns:p14="http://schemas.microsoft.com/office/powerpoint/2010/main" val="4128311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ru-RU" b="1" dirty="0"/>
              <a:t>Экономика и Анализ Данных</a:t>
            </a:r>
          </a:p>
          <a:p>
            <a:endParaRPr lang="ru-RU" dirty="0"/>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a:p>
            <a:endParaRPr lang="ru-RU" dirty="0"/>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a:lstStyle/>
          <a:p>
            <a:r>
              <a:rPr lang="ru-RU" b="1" dirty="0" smtClean="0"/>
              <a:t>Введение</a:t>
            </a:r>
            <a:endParaRPr lang="ru-RU" b="1" dirty="0"/>
          </a:p>
        </p:txBody>
      </p:sp>
      <p:sp>
        <p:nvSpPr>
          <p:cNvPr id="5" name="Текст 4">
            <a:extLst>
              <a:ext uri="{FF2B5EF4-FFF2-40B4-BE49-F238E27FC236}">
                <a16:creationId xmlns:a16="http://schemas.microsoft.com/office/drawing/2014/main" id="{9B7E5D6A-C1E4-8943-BE6A-9D9537FCC2D6}"/>
              </a:ext>
            </a:extLst>
          </p:cNvPr>
          <p:cNvSpPr>
            <a:spLocks noGrp="1"/>
          </p:cNvSpPr>
          <p:nvPr>
            <p:ph type="body" sz="quarter" idx="12"/>
          </p:nvPr>
        </p:nvSpPr>
        <p:spPr>
          <a:xfrm>
            <a:off x="585897" y="1930400"/>
            <a:ext cx="6415267" cy="4194355"/>
          </a:xfrm>
        </p:spPr>
        <p:txBody>
          <a:bodyPr numCol="1"/>
          <a:lstStyle/>
          <a:p>
            <a:pPr algn="just">
              <a:lnSpc>
                <a:spcPct val="150000"/>
              </a:lnSpc>
            </a:pPr>
            <a:r>
              <a:rPr lang="ru-RU" sz="1600" dirty="0" smtClean="0"/>
              <a:t>Компоненты компьютерной техники – это все устройства, что используются для аппаратного обеспечения компьютеров и другой вычислительной техники. Тема </a:t>
            </a:r>
            <a:r>
              <a:rPr lang="ru-RU" sz="1600" dirty="0"/>
              <a:t>компонент компьютерной техники довольно обширна, но почти все компоненты завязаны на чипах - важнейшей части микроэлектронной промышленности, используя технологию полупроводников и их производства.</a:t>
            </a:r>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ru-RU" b="1" dirty="0" smtClean="0"/>
              <a:t>Введение</a:t>
            </a:r>
            <a:endParaRPr lang="ru-RU" b="1" dirty="0"/>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3725" y="2224815"/>
            <a:ext cx="4662516" cy="3102273"/>
          </a:xfrm>
          <a:prstGeom prst="rect">
            <a:avLst/>
          </a:prstGeom>
        </p:spPr>
      </p:pic>
    </p:spTree>
    <p:extLst>
      <p:ext uri="{BB962C8B-B14F-4D97-AF65-F5344CB8AC3E}">
        <p14:creationId xmlns:p14="http://schemas.microsoft.com/office/powerpoint/2010/main" val="2710688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161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ru-RU" b="1" dirty="0"/>
              <a:t>Экономика и Анализ Данных</a:t>
            </a:r>
          </a:p>
          <a:p>
            <a:endParaRPr lang="ru-RU" dirty="0"/>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a:p>
            <a:endParaRPr lang="ru-RU" dirty="0"/>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a:lstStyle/>
          <a:p>
            <a:r>
              <a:rPr lang="ru-RU" b="1" dirty="0" smtClean="0"/>
              <a:t>Введение</a:t>
            </a:r>
            <a:endParaRPr lang="ru-RU" b="1" dirty="0"/>
          </a:p>
        </p:txBody>
      </p:sp>
      <p:sp>
        <p:nvSpPr>
          <p:cNvPr id="5" name="Текст 4">
            <a:extLst>
              <a:ext uri="{FF2B5EF4-FFF2-40B4-BE49-F238E27FC236}">
                <a16:creationId xmlns:a16="http://schemas.microsoft.com/office/drawing/2014/main" id="{9B7E5D6A-C1E4-8943-BE6A-9D9537FCC2D6}"/>
              </a:ext>
            </a:extLst>
          </p:cNvPr>
          <p:cNvSpPr>
            <a:spLocks noGrp="1"/>
          </p:cNvSpPr>
          <p:nvPr>
            <p:ph type="body" sz="quarter" idx="12"/>
          </p:nvPr>
        </p:nvSpPr>
        <p:spPr>
          <a:xfrm>
            <a:off x="585897" y="1930400"/>
            <a:ext cx="6415267" cy="4194355"/>
          </a:xfrm>
        </p:spPr>
        <p:txBody>
          <a:bodyPr numCol="1"/>
          <a:lstStyle/>
          <a:p>
            <a:pPr algn="just">
              <a:lnSpc>
                <a:spcPct val="150000"/>
              </a:lnSpc>
            </a:pPr>
            <a:r>
              <a:rPr lang="ru-RU" sz="1400" dirty="0"/>
              <a:t>Тематика анализа локализации "узких мест</a:t>
            </a:r>
            <a:r>
              <a:rPr lang="ru-RU" sz="1400" dirty="0" smtClean="0"/>
              <a:t>" </a:t>
            </a:r>
            <a:r>
              <a:rPr lang="ru-RU" sz="1400" dirty="0"/>
              <a:t>в мировом производстве компонент компьютерной техники приобретает всю большую актуальность в связи с ростом потребности в вычислительных мощностях мировой экономикой и недавними мировыми кризисами, вызвавшие перебои в мировых цепочках поставок. Данная тема требует разобраться в специфике вопроса как и производства современной микроэлектроники, так и в особенностях мировой торговли. Литература на тему мирового производства компонент компьютерной техники не столь обширна в связи со свежестью данной проблемы. </a:t>
            </a:r>
            <a:r>
              <a:rPr lang="ru-RU" sz="1400" dirty="0" smtClean="0"/>
              <a:t>В </a:t>
            </a:r>
            <a:r>
              <a:rPr lang="ru-RU" sz="1400" dirty="0"/>
              <a:t>данном обзоре производство компонент компьютерной техники приравнены в рынку микроэлектроники, полупроводников и чипов, так как в большинстве статьях они рассмотрены в тесной связи между собой.</a:t>
            </a:r>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ru-RU" b="1" dirty="0" smtClean="0"/>
              <a:t>Введение</a:t>
            </a:r>
            <a:endParaRPr lang="ru-RU" b="1"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rcRect l="17974" r="17974"/>
          <a:stretch>
            <a:fillRect/>
          </a:stretch>
        </p:blipFill>
        <p:spPr>
          <a:xfrm>
            <a:off x="7294942" y="1836302"/>
            <a:ext cx="4325167" cy="4325107"/>
          </a:xfrm>
          <a:prstGeom prst="rect">
            <a:avLst/>
          </a:prstGeom>
        </p:spPr>
      </p:pic>
    </p:spTree>
    <p:extLst>
      <p:ext uri="{BB962C8B-B14F-4D97-AF65-F5344CB8AC3E}">
        <p14:creationId xmlns:p14="http://schemas.microsoft.com/office/powerpoint/2010/main" val="674547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stretch>
            <a:fillRect/>
          </a:stretch>
        </p:blipFill>
        <p:spPr>
          <a:xfrm>
            <a:off x="1889133" y="1041390"/>
            <a:ext cx="8303699" cy="5498479"/>
          </a:xfrm>
          <a:prstGeom prst="rect">
            <a:avLst/>
          </a:prstGeom>
        </p:spPr>
      </p:pic>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lstStyle/>
          <a:p>
            <a:r>
              <a:rPr lang="ru-RU" b="1" dirty="0"/>
              <a:t>Экономика и Анализ Данных</a:t>
            </a:r>
          </a:p>
          <a:p>
            <a:endParaRPr lang="ru-RU" dirty="0"/>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a:p>
            <a:endParaRPr lang="ru-RU" dirty="0"/>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a:lstStyle/>
          <a:p>
            <a:r>
              <a:rPr lang="ru-RU" b="1" dirty="0" smtClean="0"/>
              <a:t>Введение</a:t>
            </a:r>
            <a:endParaRPr lang="ru-RU" b="1" dirty="0"/>
          </a:p>
        </p:txBody>
      </p:sp>
      <p:sp>
        <p:nvSpPr>
          <p:cNvPr id="5" name="Текст 4">
            <a:extLst>
              <a:ext uri="{FF2B5EF4-FFF2-40B4-BE49-F238E27FC236}">
                <a16:creationId xmlns:a16="http://schemas.microsoft.com/office/drawing/2014/main" id="{9B7E5D6A-C1E4-8943-BE6A-9D9537FCC2D6}"/>
              </a:ext>
            </a:extLst>
          </p:cNvPr>
          <p:cNvSpPr>
            <a:spLocks noGrp="1"/>
          </p:cNvSpPr>
          <p:nvPr>
            <p:ph type="body" sz="quarter" idx="12"/>
          </p:nvPr>
        </p:nvSpPr>
        <p:spPr>
          <a:xfrm>
            <a:off x="158010" y="6408990"/>
            <a:ext cx="3462245" cy="537279"/>
          </a:xfrm>
        </p:spPr>
        <p:txBody>
          <a:bodyPr numCol="1"/>
          <a:lstStyle/>
          <a:p>
            <a:pPr algn="just">
              <a:lnSpc>
                <a:spcPct val="150000"/>
              </a:lnSpc>
            </a:pPr>
            <a:r>
              <a:rPr lang="en-US" dirty="0" smtClean="0"/>
              <a:t>Source</a:t>
            </a:r>
            <a:r>
              <a:rPr lang="en-US" dirty="0"/>
              <a:t>: HCSS Europe in the Indo-Pacific Hub </a:t>
            </a:r>
            <a:endParaRPr lang="ru-RU" dirty="0"/>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lstStyle/>
          <a:p>
            <a:r>
              <a:rPr lang="ru-RU" b="1" dirty="0"/>
              <a:t>Введение</a:t>
            </a:r>
          </a:p>
        </p:txBody>
      </p:sp>
    </p:spTree>
    <p:extLst>
      <p:ext uri="{BB962C8B-B14F-4D97-AF65-F5344CB8AC3E}">
        <p14:creationId xmlns:p14="http://schemas.microsoft.com/office/powerpoint/2010/main" val="2767163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lstStyle/>
          <a:p>
            <a:r>
              <a:rPr lang="ru-RU" dirty="0" smtClean="0"/>
              <a:t>Анализ </a:t>
            </a:r>
            <a:r>
              <a:rPr lang="ru-RU" dirty="0"/>
              <a:t>содержания статей</a:t>
            </a:r>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1954789"/>
            <a:ext cx="5888794" cy="3910301"/>
          </a:xfrm>
        </p:spPr>
        <p:txBody>
          <a:bodyPr>
            <a:normAutofit/>
          </a:bodyPr>
          <a:lstStyle/>
          <a:p>
            <a:r>
              <a:rPr lang="ru-RU" sz="1400" dirty="0" smtClean="0"/>
              <a:t>В данной части обзора были представлены 14 статей и книг (в некоторых книгах сразу несколько научных статей</a:t>
            </a:r>
            <a:r>
              <a:rPr lang="ru-RU" sz="1400" dirty="0"/>
              <a:t>). В представленных научных статьях рассматриваются множество вопросов в </a:t>
            </a:r>
            <a:r>
              <a:rPr lang="ru-RU" sz="1400" dirty="0" smtClean="0"/>
              <a:t>современном </a:t>
            </a:r>
            <a:r>
              <a:rPr lang="ru-RU" sz="1400" dirty="0"/>
              <a:t>производстве полупроводников. </a:t>
            </a:r>
            <a:endParaRPr lang="ru-RU" sz="1400" dirty="0" smtClean="0"/>
          </a:p>
          <a:p>
            <a:r>
              <a:rPr lang="ru-RU" sz="1400" dirty="0" smtClean="0"/>
              <a:t>Самые важные темы, поднятые в статьях:</a:t>
            </a:r>
          </a:p>
          <a:p>
            <a:pPr marL="285750" indent="-285750">
              <a:buFont typeface="Courier New" panose="02070309020205020404" pitchFamily="49" charset="0"/>
              <a:buChar char="o"/>
            </a:pPr>
            <a:r>
              <a:rPr lang="ru-RU" sz="1400" dirty="0" smtClean="0"/>
              <a:t>История и опыт развития индустрии чипов и промышленности в разных странах.</a:t>
            </a:r>
          </a:p>
          <a:p>
            <a:pPr marL="285750" indent="-285750">
              <a:buFont typeface="Courier New" panose="02070309020205020404" pitchFamily="49" charset="0"/>
              <a:buChar char="o"/>
            </a:pPr>
            <a:r>
              <a:rPr lang="ru-RU" sz="1400" dirty="0" smtClean="0"/>
              <a:t>Текущий вектор развития полупроводниковой промышленности и текущая ситуация на рынке, особенности индустрии.</a:t>
            </a:r>
          </a:p>
          <a:p>
            <a:pPr marL="285750" indent="-285750">
              <a:buFont typeface="Courier New" panose="02070309020205020404" pitchFamily="49" charset="0"/>
              <a:buChar char="o"/>
            </a:pPr>
            <a:r>
              <a:rPr lang="ru-RU" sz="1400" dirty="0" smtClean="0"/>
              <a:t>Безопасность существующих цепочек производства. Риски и проблемы индустрии.</a:t>
            </a:r>
          </a:p>
          <a:p>
            <a:pPr marL="285750" indent="-285750">
              <a:buFont typeface="Courier New" panose="02070309020205020404" pitchFamily="49" charset="0"/>
              <a:buChar char="o"/>
            </a:pPr>
            <a:r>
              <a:rPr lang="ru-RU" sz="1400" dirty="0" smtClean="0"/>
              <a:t>Возможность переноса производства в другие страны, в том числе развитие «внутреннего» производства и её возможность</a:t>
            </a:r>
          </a:p>
          <a:p>
            <a:pPr marL="285750" indent="-285750">
              <a:buFont typeface="Courier New" panose="02070309020205020404" pitchFamily="49" charset="0"/>
              <a:buChar char="o"/>
            </a:pPr>
            <a:r>
              <a:rPr lang="ru-RU" sz="1400" dirty="0" smtClean="0"/>
              <a:t>Сотрудничество и партнёрство разных стран, а также соперничество.</a:t>
            </a:r>
            <a:endParaRPr lang="ru-RU" sz="1400" dirty="0"/>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p:txBody>
      </p:sp>
      <p:sp>
        <p:nvSpPr>
          <p:cNvPr id="7" name="Текст 6">
            <a:extLst>
              <a:ext uri="{FF2B5EF4-FFF2-40B4-BE49-F238E27FC236}">
                <a16:creationId xmlns:a16="http://schemas.microsoft.com/office/drawing/2014/main" id="{88968744-3B75-9B47-92FD-77E1E725F232}"/>
              </a:ext>
            </a:extLst>
          </p:cNvPr>
          <p:cNvSpPr>
            <a:spLocks noGrp="1"/>
          </p:cNvSpPr>
          <p:nvPr>
            <p:ph type="body" sz="quarter" idx="15"/>
          </p:nvPr>
        </p:nvSpPr>
        <p:spPr/>
        <p:txBody>
          <a:bodyPr/>
          <a:lstStyle/>
          <a:p>
            <a:r>
              <a:rPr lang="ru-RU" dirty="0"/>
              <a:t>Анализ содержания статей</a:t>
            </a:r>
            <a:endParaRPr lang="ru-RU" b="1" dirty="0"/>
          </a:p>
        </p:txBody>
      </p:sp>
    </p:spTree>
    <p:extLst>
      <p:ext uri="{BB962C8B-B14F-4D97-AF65-F5344CB8AC3E}">
        <p14:creationId xmlns:p14="http://schemas.microsoft.com/office/powerpoint/2010/main" val="3510767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85897" y="1095374"/>
            <a:ext cx="6098755" cy="931873"/>
          </a:xfrm>
        </p:spPr>
        <p:txBody>
          <a:bodyPr>
            <a:normAutofit fontScale="90000"/>
          </a:bodyPr>
          <a:lstStyle/>
          <a:p>
            <a:r>
              <a:rPr lang="ru-RU" b="1" dirty="0"/>
              <a:t>Критическое сравнение полученных в них </a:t>
            </a:r>
            <a:r>
              <a:rPr lang="ru-RU" b="1" dirty="0" smtClean="0"/>
              <a:t>результатов</a:t>
            </a:r>
            <a:r>
              <a:rPr lang="ru-RU" b="1" dirty="0"/>
              <a:t>. Анализ и оценка недостатков и </a:t>
            </a:r>
            <a:r>
              <a:rPr lang="ru-RU" b="1" dirty="0" smtClean="0"/>
              <a:t>преимуществ, полученных </a:t>
            </a:r>
            <a:r>
              <a:rPr lang="ru-RU" b="1" dirty="0"/>
              <a:t>в статьях результатов и сделанных </a:t>
            </a:r>
            <a:r>
              <a:rPr lang="ru-RU" b="1" dirty="0" smtClean="0"/>
              <a:t>в них </a:t>
            </a:r>
            <a:r>
              <a:rPr lang="ru-RU" b="1" dirty="0"/>
              <a:t>допущений</a:t>
            </a:r>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539999"/>
            <a:ext cx="5888794" cy="3232897"/>
          </a:xfrm>
        </p:spPr>
        <p:txBody>
          <a:bodyPr>
            <a:normAutofit/>
          </a:bodyPr>
          <a:lstStyle/>
          <a:p>
            <a:pPr algn="just">
              <a:lnSpc>
                <a:spcPct val="150000"/>
              </a:lnSpc>
            </a:pPr>
            <a:r>
              <a:rPr lang="ru-RU" sz="1600" dirty="0" smtClean="0"/>
              <a:t>Описание и анализ литературы – дело интересное. Однако в данной презентации фокус смещён на оценку и сравнение статей для получения цельной картинки отрасли!</a:t>
            </a:r>
          </a:p>
          <a:p>
            <a:pPr algn="just">
              <a:lnSpc>
                <a:spcPct val="150000"/>
              </a:lnSpc>
            </a:pPr>
            <a:r>
              <a:rPr lang="ru-RU" sz="1600" dirty="0" smtClean="0"/>
              <a:t>В данной части сравним статьи, посвящённые различным проблемам индустрии полупроводников, и обсудим их качество. А также</a:t>
            </a:r>
            <a:endParaRPr lang="ru-RU" sz="1600" dirty="0"/>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p:txBody>
      </p:sp>
      <p:sp>
        <p:nvSpPr>
          <p:cNvPr id="7" name="Текст 6">
            <a:extLst>
              <a:ext uri="{FF2B5EF4-FFF2-40B4-BE49-F238E27FC236}">
                <a16:creationId xmlns:a16="http://schemas.microsoft.com/office/drawing/2014/main" id="{88968744-3B75-9B47-92FD-77E1E725F232}"/>
              </a:ext>
            </a:extLst>
          </p:cNvPr>
          <p:cNvSpPr>
            <a:spLocks noGrp="1"/>
          </p:cNvSpPr>
          <p:nvPr>
            <p:ph type="body" sz="quarter" idx="15"/>
          </p:nvPr>
        </p:nvSpPr>
        <p:spPr>
          <a:xfrm>
            <a:off x="6259892" y="548720"/>
            <a:ext cx="3595308" cy="408109"/>
          </a:xfrm>
        </p:spPr>
        <p:txBody>
          <a:bodyPr/>
          <a:lstStyle/>
          <a:p>
            <a:r>
              <a:rPr lang="ru-RU" b="1" dirty="0"/>
              <a:t>Критическое сравнение полученных в них результатов. Анализ и оценка недостатков и </a:t>
            </a:r>
            <a:r>
              <a:rPr lang="ru-RU" b="1" dirty="0" smtClean="0"/>
              <a:t>преимуществ, </a:t>
            </a:r>
            <a:r>
              <a:rPr lang="ru-RU" b="1" dirty="0"/>
              <a:t>полученных в статьях результатов и сделанных в них допущений</a:t>
            </a:r>
          </a:p>
        </p:txBody>
      </p:sp>
      <p:pic>
        <p:nvPicPr>
          <p:cNvPr id="10" name="Рисунок 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901" r="21901"/>
          <a:stretch>
            <a:fillRect/>
          </a:stretch>
        </p:blipFill>
        <p:spPr/>
      </p:pic>
    </p:spTree>
    <p:extLst>
      <p:ext uri="{BB962C8B-B14F-4D97-AF65-F5344CB8AC3E}">
        <p14:creationId xmlns:p14="http://schemas.microsoft.com/office/powerpoint/2010/main" val="843577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a:xfrm>
            <a:off x="521242" y="1075430"/>
            <a:ext cx="5245560" cy="777025"/>
          </a:xfrm>
        </p:spPr>
        <p:txBody>
          <a:bodyPr>
            <a:normAutofit/>
          </a:bodyPr>
          <a:lstStyle/>
          <a:p>
            <a:r>
              <a:rPr lang="ru-RU" dirty="0" smtClean="0"/>
              <a:t>Общее состояние индустрии и существующие риски </a:t>
            </a:r>
            <a:endParaRPr lang="ru-RU"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21241" y="1679284"/>
            <a:ext cx="5245561" cy="3805552"/>
          </a:xfrm>
        </p:spPr>
        <p:txBody>
          <a:bodyPr>
            <a:noAutofit/>
          </a:bodyPr>
          <a:lstStyle/>
          <a:p>
            <a:pPr algn="just"/>
            <a:endParaRPr lang="ru-RU" sz="1400" dirty="0"/>
          </a:p>
          <a:p>
            <a:pPr algn="just"/>
            <a:r>
              <a:rPr lang="ru-RU" sz="1400" dirty="0"/>
              <a:t>В статье </a:t>
            </a:r>
            <a:r>
              <a:rPr lang="ru-RU" sz="1400" dirty="0" smtClean="0"/>
              <a:t>«</a:t>
            </a:r>
            <a:r>
              <a:rPr lang="ru-RU" sz="1400" dirty="0" err="1" smtClean="0"/>
              <a:t>Strengthening</a:t>
            </a:r>
            <a:r>
              <a:rPr lang="ru-RU" sz="1400" dirty="0" smtClean="0"/>
              <a:t> </a:t>
            </a:r>
            <a:r>
              <a:rPr lang="ru-RU" sz="1400" dirty="0" err="1"/>
              <a:t>the</a:t>
            </a:r>
            <a:r>
              <a:rPr lang="ru-RU" sz="1400" dirty="0"/>
              <a:t> </a:t>
            </a:r>
            <a:r>
              <a:rPr lang="ru-RU" sz="1400" dirty="0" err="1"/>
              <a:t>Global</a:t>
            </a:r>
            <a:r>
              <a:rPr lang="ru-RU" sz="1400" dirty="0"/>
              <a:t> </a:t>
            </a:r>
            <a:r>
              <a:rPr lang="ru-RU" sz="1400" dirty="0" err="1"/>
              <a:t>Semiconductor</a:t>
            </a:r>
            <a:r>
              <a:rPr lang="ru-RU" sz="1400" dirty="0"/>
              <a:t> </a:t>
            </a:r>
            <a:r>
              <a:rPr lang="ru-RU" sz="1400" dirty="0" err="1"/>
              <a:t>Supply</a:t>
            </a:r>
            <a:r>
              <a:rPr lang="ru-RU" sz="1400" dirty="0"/>
              <a:t> </a:t>
            </a:r>
            <a:r>
              <a:rPr lang="ru-RU" sz="1400" dirty="0" err="1"/>
              <a:t>Chain</a:t>
            </a:r>
            <a:r>
              <a:rPr lang="ru-RU" sz="1400" dirty="0"/>
              <a:t> </a:t>
            </a:r>
            <a:r>
              <a:rPr lang="ru-RU" sz="1400" dirty="0" err="1"/>
              <a:t>in</a:t>
            </a:r>
            <a:r>
              <a:rPr lang="ru-RU" sz="1400" dirty="0"/>
              <a:t> </a:t>
            </a:r>
            <a:r>
              <a:rPr lang="ru-RU" sz="1400" dirty="0" err="1"/>
              <a:t>an</a:t>
            </a:r>
            <a:r>
              <a:rPr lang="ru-RU" sz="1400" dirty="0"/>
              <a:t> </a:t>
            </a:r>
            <a:r>
              <a:rPr lang="ru-RU" sz="1400" dirty="0" err="1"/>
              <a:t>Uncertain</a:t>
            </a:r>
            <a:r>
              <a:rPr lang="ru-RU" sz="1400" dirty="0"/>
              <a:t> </a:t>
            </a:r>
            <a:r>
              <a:rPr lang="ru-RU" sz="1400" dirty="0" err="1" smtClean="0"/>
              <a:t>Era</a:t>
            </a:r>
            <a:r>
              <a:rPr lang="ru-RU" sz="1400" dirty="0" smtClean="0"/>
              <a:t>» обсуждается </a:t>
            </a:r>
            <a:r>
              <a:rPr lang="ru-RU" sz="1400" dirty="0"/>
              <a:t>текущее положение производства микроэлектроники, подчёркивается, что специализация стран стимулировала инновации в столь сложной отрасли, и выделяются такие факторы риска, как географическая </a:t>
            </a:r>
            <a:r>
              <a:rPr lang="ru-RU" sz="1400" dirty="0" err="1"/>
              <a:t>распределённость</a:t>
            </a:r>
            <a:r>
              <a:rPr lang="ru-RU" sz="1400" dirty="0"/>
              <a:t>, а также приводится довольно обширная статистика распределения производства и технологий по разным странам, проводится комплексный анализ данного рынка, что является большим и важным фактором ценности статьи. В статье </a:t>
            </a:r>
            <a:r>
              <a:rPr lang="ru-RU" sz="1400" dirty="0" smtClean="0"/>
              <a:t>"</a:t>
            </a:r>
            <a:r>
              <a:rPr lang="ru-RU" sz="1400" dirty="0" err="1"/>
              <a:t>Review</a:t>
            </a:r>
            <a:r>
              <a:rPr lang="ru-RU" sz="1400" dirty="0"/>
              <a:t> </a:t>
            </a:r>
            <a:r>
              <a:rPr lang="ru-RU" sz="1400" dirty="0" err="1"/>
              <a:t>of</a:t>
            </a:r>
            <a:r>
              <a:rPr lang="ru-RU" sz="1400" dirty="0"/>
              <a:t> </a:t>
            </a:r>
            <a:r>
              <a:rPr lang="ru-RU" sz="1400" dirty="0" err="1"/>
              <a:t>the</a:t>
            </a:r>
            <a:r>
              <a:rPr lang="ru-RU" sz="1400" dirty="0"/>
              <a:t> </a:t>
            </a:r>
            <a:r>
              <a:rPr lang="ru-RU" sz="1400" dirty="0" err="1"/>
              <a:t>Semiconductor</a:t>
            </a:r>
            <a:r>
              <a:rPr lang="ru-RU" sz="1400" dirty="0"/>
              <a:t> </a:t>
            </a:r>
            <a:r>
              <a:rPr lang="ru-RU" sz="1400" dirty="0" err="1"/>
              <a:t>Industry</a:t>
            </a:r>
            <a:r>
              <a:rPr lang="ru-RU" sz="1400" dirty="0"/>
              <a:t> </a:t>
            </a:r>
            <a:r>
              <a:rPr lang="ru-RU" sz="1400" dirty="0" err="1"/>
              <a:t>and</a:t>
            </a:r>
            <a:r>
              <a:rPr lang="ru-RU" sz="1400" dirty="0"/>
              <a:t> </a:t>
            </a:r>
            <a:r>
              <a:rPr lang="ru-RU" sz="1400" dirty="0" err="1"/>
              <a:t>Technology</a:t>
            </a:r>
            <a:r>
              <a:rPr lang="ru-RU" sz="1400" dirty="0"/>
              <a:t> </a:t>
            </a:r>
            <a:r>
              <a:rPr lang="ru-RU" sz="1400" dirty="0" err="1" smtClean="0"/>
              <a:t>Roadmap</a:t>
            </a:r>
            <a:r>
              <a:rPr lang="ru-RU" sz="1400" dirty="0" smtClean="0"/>
              <a:t>« авторы </a:t>
            </a:r>
            <a:r>
              <a:rPr lang="ru-RU" sz="1400" dirty="0"/>
              <a:t>подробно описывают техническую карту полупроводниковой промышленности, опираясь на статистику и историю индустрии, делают акцент на иную особенность создания чипов, связанная с постоянной потребности инноваций и снижения стоимости производства, требующие больших капиталовложений, что также является риском и проблемой, что является сильной стороной данной статьи.</a:t>
            </a:r>
            <a:endParaRPr lang="ru-RU" sz="1400" dirty="0" smtClean="0"/>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"узких мест" в мировом производстве компонент компьютерной техники</a:t>
            </a:r>
          </a:p>
        </p:txBody>
      </p:sp>
      <p:sp>
        <p:nvSpPr>
          <p:cNvPr id="7" name="Текст 6">
            <a:extLst>
              <a:ext uri="{FF2B5EF4-FFF2-40B4-BE49-F238E27FC236}">
                <a16:creationId xmlns:a16="http://schemas.microsoft.com/office/drawing/2014/main" id="{88968744-3B75-9B47-92FD-77E1E725F232}"/>
              </a:ext>
            </a:extLst>
          </p:cNvPr>
          <p:cNvSpPr>
            <a:spLocks noGrp="1"/>
          </p:cNvSpPr>
          <p:nvPr>
            <p:ph type="body" sz="quarter" idx="15"/>
          </p:nvPr>
        </p:nvSpPr>
        <p:spPr/>
        <p:txBody>
          <a:bodyPr/>
          <a:lstStyle/>
          <a:p>
            <a:r>
              <a:rPr lang="ru-RU" dirty="0"/>
              <a:t>Общее состояние индустрии и существующие риски </a:t>
            </a:r>
            <a:endParaRPr lang="ru-RU" b="1" dirty="0"/>
          </a:p>
        </p:txBody>
      </p:sp>
      <p:pic>
        <p:nvPicPr>
          <p:cNvPr id="11" name="Рисунок 10"/>
          <p:cNvPicPr>
            <a:picLocks noChangeAspect="1"/>
          </p:cNvPicPr>
          <p:nvPr/>
        </p:nvPicPr>
        <p:blipFill>
          <a:blip r:embed="rId2"/>
          <a:stretch>
            <a:fillRect/>
          </a:stretch>
        </p:blipFill>
        <p:spPr>
          <a:xfrm>
            <a:off x="5831458" y="1447790"/>
            <a:ext cx="6178440" cy="4129388"/>
          </a:xfrm>
          <a:prstGeom prst="rect">
            <a:avLst/>
          </a:prstGeom>
        </p:spPr>
      </p:pic>
    </p:spTree>
    <p:extLst>
      <p:ext uri="{BB962C8B-B14F-4D97-AF65-F5344CB8AC3E}">
        <p14:creationId xmlns:p14="http://schemas.microsoft.com/office/powerpoint/2010/main" val="3046003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a:bodyPr>
          <a:lstStyle/>
          <a:p>
            <a:r>
              <a:rPr lang="ru-RU" dirty="0" smtClean="0"/>
              <a:t>Риски индустрии и их  глобальное влияние на политику стран</a:t>
            </a:r>
            <a:endParaRPr lang="ru-RU"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379663"/>
            <a:ext cx="5750248" cy="3393234"/>
          </a:xfrm>
        </p:spPr>
        <p:txBody>
          <a:bodyPr>
            <a:noAutofit/>
          </a:bodyPr>
          <a:lstStyle/>
          <a:p>
            <a:pPr algn="just"/>
            <a:r>
              <a:rPr lang="ru-RU" sz="1400" dirty="0"/>
              <a:t>В статье </a:t>
            </a:r>
            <a:r>
              <a:rPr lang="ru-RU" sz="1400" dirty="0" smtClean="0"/>
              <a:t>"</a:t>
            </a:r>
            <a:r>
              <a:rPr lang="ru-RU" sz="1400" dirty="0" err="1" smtClean="0"/>
              <a:t>Chapter</a:t>
            </a:r>
            <a:r>
              <a:rPr lang="ru-RU" sz="1400" dirty="0" smtClean="0"/>
              <a:t> </a:t>
            </a:r>
            <a:r>
              <a:rPr lang="ru-RU" sz="1400" dirty="0"/>
              <a:t>3. </a:t>
            </a:r>
            <a:r>
              <a:rPr lang="ru-RU" sz="1400" dirty="0" err="1"/>
              <a:t>Winning</a:t>
            </a:r>
            <a:r>
              <a:rPr lang="ru-RU" sz="1400" dirty="0"/>
              <a:t> </a:t>
            </a:r>
            <a:r>
              <a:rPr lang="ru-RU" sz="1400" dirty="0" err="1"/>
              <a:t>interdependence</a:t>
            </a:r>
            <a:r>
              <a:rPr lang="ru-RU" sz="1400" dirty="0"/>
              <a:t>: </a:t>
            </a:r>
            <a:r>
              <a:rPr lang="ru-RU" sz="1400" dirty="0" err="1"/>
              <a:t>semiconductor</a:t>
            </a:r>
            <a:r>
              <a:rPr lang="ru-RU" sz="1400" dirty="0"/>
              <a:t> </a:t>
            </a:r>
            <a:r>
              <a:rPr lang="ru-RU" sz="1400" dirty="0" err="1"/>
              <a:t>and</a:t>
            </a:r>
            <a:r>
              <a:rPr lang="ru-RU" sz="1400" dirty="0"/>
              <a:t> CRM </a:t>
            </a:r>
            <a:r>
              <a:rPr lang="ru-RU" sz="1400" dirty="0" err="1"/>
              <a:t>rivalry</a:t>
            </a:r>
            <a:r>
              <a:rPr lang="ru-RU" sz="1400" dirty="0"/>
              <a:t> </a:t>
            </a:r>
            <a:r>
              <a:rPr lang="ru-RU" sz="1400" dirty="0" err="1"/>
              <a:t>in</a:t>
            </a:r>
            <a:r>
              <a:rPr lang="ru-RU" sz="1400" dirty="0"/>
              <a:t> a </a:t>
            </a:r>
            <a:r>
              <a:rPr lang="ru-RU" sz="1400" dirty="0" err="1"/>
              <a:t>de-globalising</a:t>
            </a:r>
            <a:r>
              <a:rPr lang="ru-RU" sz="1400" dirty="0"/>
              <a:t> </a:t>
            </a:r>
            <a:r>
              <a:rPr lang="ru-RU" sz="1400" dirty="0" err="1" smtClean="0"/>
              <a:t>world</a:t>
            </a:r>
            <a:r>
              <a:rPr lang="ru-RU" sz="1400" dirty="0" smtClean="0"/>
              <a:t>" авторы </a:t>
            </a:r>
            <a:r>
              <a:rPr lang="ru-RU" sz="1400" dirty="0"/>
              <a:t>делают подробный анализ рисков и выделяют мировую напряжённость как одним из самых значимых факторов, а также приводится необычный пример того, как главные игроки могут давить на другие страны и компании, в том числе на друг друга, что явно является преимуществом проделанного исследования, а также дополнение уже имеющихся выводов. В статье же </a:t>
            </a:r>
            <a:r>
              <a:rPr lang="ru-RU" sz="1400" dirty="0" smtClean="0"/>
              <a:t>"</a:t>
            </a:r>
            <a:r>
              <a:rPr lang="ru-RU" sz="1400" dirty="0" err="1"/>
              <a:t>Securing</a:t>
            </a:r>
            <a:r>
              <a:rPr lang="ru-RU" sz="1400" dirty="0"/>
              <a:t> </a:t>
            </a:r>
            <a:r>
              <a:rPr lang="ru-RU" sz="1400" dirty="0" err="1"/>
              <a:t>the</a:t>
            </a:r>
            <a:r>
              <a:rPr lang="ru-RU" sz="1400" dirty="0"/>
              <a:t> </a:t>
            </a:r>
            <a:r>
              <a:rPr lang="ru-RU" sz="1400" dirty="0" err="1"/>
              <a:t>Microelectronics</a:t>
            </a:r>
            <a:r>
              <a:rPr lang="ru-RU" sz="1400" dirty="0"/>
              <a:t> </a:t>
            </a:r>
            <a:r>
              <a:rPr lang="ru-RU" sz="1400" dirty="0" err="1"/>
              <a:t>Supply</a:t>
            </a:r>
            <a:r>
              <a:rPr lang="ru-RU" sz="1400" dirty="0"/>
              <a:t> </a:t>
            </a:r>
            <a:r>
              <a:rPr lang="ru-RU" sz="1400" dirty="0" err="1"/>
              <a:t>Chain</a:t>
            </a:r>
            <a:r>
              <a:rPr lang="ru-RU" sz="1400" dirty="0"/>
              <a:t>: </a:t>
            </a:r>
            <a:r>
              <a:rPr lang="ru-RU" sz="1400" dirty="0" err="1"/>
              <a:t>Four</a:t>
            </a:r>
            <a:r>
              <a:rPr lang="ru-RU" sz="1400" dirty="0"/>
              <a:t> </a:t>
            </a:r>
            <a:r>
              <a:rPr lang="ru-RU" sz="1400" dirty="0" err="1"/>
              <a:t>Policy</a:t>
            </a:r>
            <a:r>
              <a:rPr lang="ru-RU" sz="1400" dirty="0"/>
              <a:t> </a:t>
            </a:r>
            <a:r>
              <a:rPr lang="ru-RU" sz="1400" dirty="0" err="1"/>
              <a:t>Issues</a:t>
            </a:r>
            <a:r>
              <a:rPr lang="ru-RU" sz="1400" dirty="0"/>
              <a:t> </a:t>
            </a:r>
            <a:r>
              <a:rPr lang="ru-RU" sz="1400" dirty="0" err="1"/>
              <a:t>for</a:t>
            </a:r>
            <a:r>
              <a:rPr lang="ru-RU" sz="1400" dirty="0"/>
              <a:t> </a:t>
            </a:r>
            <a:r>
              <a:rPr lang="ru-RU" sz="1400" dirty="0" err="1"/>
              <a:t>the</a:t>
            </a:r>
            <a:r>
              <a:rPr lang="ru-RU" sz="1400" dirty="0"/>
              <a:t> U.S. </a:t>
            </a:r>
            <a:r>
              <a:rPr lang="ru-RU" sz="1400" dirty="0" err="1"/>
              <a:t>Department</a:t>
            </a:r>
            <a:r>
              <a:rPr lang="ru-RU" sz="1400" dirty="0"/>
              <a:t> </a:t>
            </a:r>
            <a:r>
              <a:rPr lang="ru-RU" sz="1400" dirty="0" err="1"/>
              <a:t>of</a:t>
            </a:r>
            <a:r>
              <a:rPr lang="ru-RU" sz="1400" dirty="0"/>
              <a:t> </a:t>
            </a:r>
            <a:r>
              <a:rPr lang="ru-RU" sz="1400" dirty="0" err="1"/>
              <a:t>Defense</a:t>
            </a:r>
            <a:r>
              <a:rPr lang="ru-RU" sz="1400" dirty="0"/>
              <a:t> </a:t>
            </a:r>
            <a:r>
              <a:rPr lang="ru-RU" sz="1400" dirty="0" err="1"/>
              <a:t>to</a:t>
            </a:r>
            <a:r>
              <a:rPr lang="ru-RU" sz="1400" dirty="0"/>
              <a:t> </a:t>
            </a:r>
            <a:r>
              <a:rPr lang="ru-RU" sz="1400" dirty="0" err="1" smtClean="0"/>
              <a:t>Consider</a:t>
            </a:r>
            <a:r>
              <a:rPr lang="ru-RU" sz="1400" dirty="0" smtClean="0"/>
              <a:t>" авторы</a:t>
            </a:r>
            <a:r>
              <a:rPr lang="ru-RU" sz="1400" dirty="0"/>
              <a:t>, помимо выделения схожих рисков, как в прошлых статьях, предлагают некоторые рекомендации (на примере США), акцентируя внимание укреплении уже имеющегося сотрудничества между странами партнёрами, решительного политической консолидации, а также о развитии внутреннего рынка. Однако, в сравнении с прошлыми статьями, статья предоставляет более скудный анализ, лишь описывая проблемы и необходимые решения с точки зрения военной безопасности США.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2" name="Рисунок 1"/>
          <p:cNvPicPr>
            <a:picLocks noChangeAspect="1"/>
          </p:cNvPicPr>
          <p:nvPr/>
        </p:nvPicPr>
        <p:blipFill>
          <a:blip r:embed="rId2"/>
          <a:stretch>
            <a:fillRect/>
          </a:stretch>
        </p:blipFill>
        <p:spPr>
          <a:xfrm>
            <a:off x="6530109" y="1447790"/>
            <a:ext cx="5264728" cy="4918655"/>
          </a:xfrm>
          <a:prstGeom prst="rect">
            <a:avLst/>
          </a:prstGeom>
        </p:spPr>
      </p:pic>
    </p:spTree>
    <p:extLst>
      <p:ext uri="{BB962C8B-B14F-4D97-AF65-F5344CB8AC3E}">
        <p14:creationId xmlns:p14="http://schemas.microsoft.com/office/powerpoint/2010/main" val="2202592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2EAF03B-EC26-1D47-94AC-C75942861D6C}"/>
              </a:ext>
            </a:extLst>
          </p:cNvPr>
          <p:cNvSpPr>
            <a:spLocks noGrp="1"/>
          </p:cNvSpPr>
          <p:nvPr>
            <p:ph type="title"/>
          </p:nvPr>
        </p:nvSpPr>
        <p:spPr/>
        <p:txBody>
          <a:bodyPr>
            <a:normAutofit/>
          </a:bodyPr>
          <a:lstStyle/>
          <a:p>
            <a:r>
              <a:rPr lang="ru-RU" dirty="0" smtClean="0"/>
              <a:t>Китай и его отношение к данной гонке</a:t>
            </a:r>
            <a:endParaRPr lang="ru-RU" dirty="0"/>
          </a:p>
        </p:txBody>
      </p:sp>
      <p:sp>
        <p:nvSpPr>
          <p:cNvPr id="4" name="Текст 3">
            <a:extLst>
              <a:ext uri="{FF2B5EF4-FFF2-40B4-BE49-F238E27FC236}">
                <a16:creationId xmlns:a16="http://schemas.microsoft.com/office/drawing/2014/main" id="{53356540-7218-FF4B-B6BC-5BD291A372E2}"/>
              </a:ext>
            </a:extLst>
          </p:cNvPr>
          <p:cNvSpPr>
            <a:spLocks noGrp="1"/>
          </p:cNvSpPr>
          <p:nvPr>
            <p:ph type="body" sz="quarter" idx="12"/>
          </p:nvPr>
        </p:nvSpPr>
        <p:spPr>
          <a:xfrm>
            <a:off x="585897" y="2379663"/>
            <a:ext cx="5750248" cy="3393234"/>
          </a:xfrm>
        </p:spPr>
        <p:txBody>
          <a:bodyPr>
            <a:noAutofit/>
          </a:bodyPr>
          <a:lstStyle/>
          <a:p>
            <a:pPr algn="just"/>
            <a:r>
              <a:rPr lang="ru-RU" sz="1800" dirty="0"/>
              <a:t>В книге </a:t>
            </a:r>
            <a:r>
              <a:rPr lang="ru-RU" sz="1800" dirty="0" smtClean="0"/>
              <a:t>"</a:t>
            </a:r>
            <a:r>
              <a:rPr lang="ru-RU" sz="1800" dirty="0" err="1"/>
              <a:t>When</a:t>
            </a:r>
            <a:r>
              <a:rPr lang="ru-RU" sz="1800" dirty="0"/>
              <a:t> </a:t>
            </a:r>
            <a:r>
              <a:rPr lang="ru-RU" sz="1800" dirty="0" err="1"/>
              <a:t>the</a:t>
            </a:r>
            <a:r>
              <a:rPr lang="ru-RU" sz="1800" dirty="0"/>
              <a:t> </a:t>
            </a:r>
            <a:r>
              <a:rPr lang="ru-RU" sz="1800" dirty="0" err="1"/>
              <a:t>Chips</a:t>
            </a:r>
            <a:r>
              <a:rPr lang="ru-RU" sz="1800" dirty="0"/>
              <a:t> </a:t>
            </a:r>
            <a:r>
              <a:rPr lang="ru-RU" sz="1800" dirty="0" err="1"/>
              <a:t>Are</a:t>
            </a:r>
            <a:r>
              <a:rPr lang="ru-RU" sz="1800" dirty="0"/>
              <a:t> </a:t>
            </a:r>
            <a:r>
              <a:rPr lang="ru-RU" sz="1800" dirty="0" err="1"/>
              <a:t>Down</a:t>
            </a:r>
            <a:r>
              <a:rPr lang="ru-RU" sz="1800" dirty="0"/>
              <a:t>: </a:t>
            </a:r>
            <a:r>
              <a:rPr lang="ru-RU" sz="1800" dirty="0" err="1"/>
              <a:t>Gaming</a:t>
            </a:r>
            <a:r>
              <a:rPr lang="ru-RU" sz="1800" dirty="0"/>
              <a:t> </a:t>
            </a:r>
            <a:r>
              <a:rPr lang="ru-RU" sz="1800" dirty="0" err="1"/>
              <a:t>the</a:t>
            </a:r>
            <a:r>
              <a:rPr lang="ru-RU" sz="1800" dirty="0"/>
              <a:t> </a:t>
            </a:r>
            <a:r>
              <a:rPr lang="ru-RU" sz="1800" dirty="0" err="1"/>
              <a:t>Global</a:t>
            </a:r>
            <a:r>
              <a:rPr lang="ru-RU" sz="1800" dirty="0"/>
              <a:t> </a:t>
            </a:r>
            <a:r>
              <a:rPr lang="ru-RU" sz="1800" dirty="0" err="1" smtClean="0"/>
              <a:t>Semiconductor</a:t>
            </a:r>
            <a:r>
              <a:rPr lang="ru-RU" sz="1800" dirty="0" smtClean="0"/>
              <a:t>" авторы </a:t>
            </a:r>
            <a:r>
              <a:rPr lang="ru-RU" sz="1800" dirty="0"/>
              <a:t>обращают подробнее на проблему, что озвучивалась в других источниках, о том, что китайская микроэлектронная промышленность во многом уже приспособилась ко всем ограничениям и взяла курс на "самодостаточность", не ожидая помощи от соперников и именно поэтому нужно усилить координацию между США и Тайванем - главными партнёрами в сфере </a:t>
            </a:r>
            <a:r>
              <a:rPr lang="ru-RU" sz="1800" dirty="0" err="1"/>
              <a:t>чипостроения</a:t>
            </a:r>
            <a:r>
              <a:rPr lang="ru-RU" sz="1800" dirty="0"/>
              <a:t>. </a:t>
            </a:r>
          </a:p>
        </p:txBody>
      </p:sp>
      <p:sp>
        <p:nvSpPr>
          <p:cNvPr id="5" name="Текст 4">
            <a:extLst>
              <a:ext uri="{FF2B5EF4-FFF2-40B4-BE49-F238E27FC236}">
                <a16:creationId xmlns:a16="http://schemas.microsoft.com/office/drawing/2014/main" id="{3EB29DC1-D5D4-FB41-9E2D-AA4750D0CC8B}"/>
              </a:ext>
            </a:extLst>
          </p:cNvPr>
          <p:cNvSpPr>
            <a:spLocks noGrp="1"/>
          </p:cNvSpPr>
          <p:nvPr>
            <p:ph type="body" sz="quarter" idx="13"/>
          </p:nvPr>
        </p:nvSpPr>
        <p:spPr/>
        <p:txBody>
          <a:bodyPr/>
          <a:lstStyle/>
          <a:p>
            <a:r>
              <a:rPr lang="ru-RU" b="1" dirty="0" smtClean="0"/>
              <a:t>Экономика и Анализ Данных</a:t>
            </a:r>
            <a:endParaRPr lang="ru-RU"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4"/>
          </p:nvPr>
        </p:nvSpPr>
        <p:spPr/>
        <p:txBody>
          <a:bodyPr/>
          <a:lstStyle/>
          <a:p>
            <a:r>
              <a:rPr lang="ru-RU" b="1" dirty="0"/>
              <a:t>Анализ локализации "</a:t>
            </a:r>
            <a:r>
              <a:rPr lang="ru-RU" b="1" dirty="0" smtClean="0"/>
              <a:t>узких </a:t>
            </a:r>
            <a:r>
              <a:rPr lang="ru-RU" b="1" dirty="0"/>
              <a:t>мест" в мировом </a:t>
            </a:r>
            <a:r>
              <a:rPr lang="ru-RU" b="1" dirty="0" smtClean="0"/>
              <a:t>производстве компонент </a:t>
            </a:r>
            <a:r>
              <a:rPr lang="ru-RU" b="1" dirty="0"/>
              <a:t>компьютерной техники</a:t>
            </a:r>
          </a:p>
        </p:txBody>
      </p:sp>
      <p:pic>
        <p:nvPicPr>
          <p:cNvPr id="11" name="Рисунок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090" r="19090"/>
          <a:stretch>
            <a:fillRect/>
          </a:stretch>
        </p:blipFill>
        <p:spPr/>
      </p:pic>
    </p:spTree>
    <p:extLst>
      <p:ext uri="{BB962C8B-B14F-4D97-AF65-F5344CB8AC3E}">
        <p14:creationId xmlns:p14="http://schemas.microsoft.com/office/powerpoint/2010/main" val="2637948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2.xml><?xml version="1.0" encoding="utf-8"?>
<ds:datastoreItem xmlns:ds="http://schemas.openxmlformats.org/officeDocument/2006/customXml" ds:itemID="{433DAF31-D8A6-49A0-9A5D-8B2EA5B1C511}">
  <ds:schemaRefs>
    <ds:schemaRef ds:uri="http://schemas.microsoft.com/office/infopath/2007/PartnerControls"/>
    <ds:schemaRef ds:uri="http://www.w3.org/XML/1998/namespace"/>
    <ds:schemaRef ds:uri="http://schemas.microsoft.com/office/2006/documentManagement/types"/>
    <ds:schemaRef ds:uri="http://purl.org/dc/terms/"/>
    <ds:schemaRef ds:uri="http://schemas.microsoft.com/office/2006/metadata/properties"/>
    <ds:schemaRef ds:uri="http://purl.org/dc/elements/1.1/"/>
    <ds:schemaRef ds:uri="http://schemas.openxmlformats.org/package/2006/metadata/core-properties"/>
    <ds:schemaRef ds:uri="e96afe77-3acb-4328-97fc-408e1bde3ecd"/>
    <ds:schemaRef ds:uri="9875bd71-cde8-496c-a136-433f55d5e6d0"/>
    <ds:schemaRef ds:uri="http://purl.org/dc/dcmitype/"/>
  </ds:schemaRefs>
</ds:datastoreItem>
</file>

<file path=customXml/itemProps3.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933</TotalTime>
  <Words>1889</Words>
  <Application>Microsoft Office PowerPoint</Application>
  <PresentationFormat>Широкоэкранный</PresentationFormat>
  <Paragraphs>89</Paragraphs>
  <Slides>20</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20</vt:i4>
      </vt:variant>
    </vt:vector>
  </HeadingPairs>
  <TitlesOfParts>
    <vt:vector size="26" baseType="lpstr">
      <vt:lpstr>Arial</vt:lpstr>
      <vt:lpstr>Calibri</vt:lpstr>
      <vt:lpstr>Calibri Light</vt:lpstr>
      <vt:lpstr>Courier New</vt:lpstr>
      <vt:lpstr>HSE Sans</vt:lpstr>
      <vt:lpstr>Office Theme</vt:lpstr>
      <vt:lpstr>Анализ локализации "узких мест" в мировом производстве компонент компьютерной техники</vt:lpstr>
      <vt:lpstr>Введение</vt:lpstr>
      <vt:lpstr>Введение</vt:lpstr>
      <vt:lpstr>Введение</vt:lpstr>
      <vt:lpstr>Анализ содержания статей</vt:lpstr>
      <vt:lpstr>Критическое сравнение полученных в них результатов. Анализ и оценка недостатков и преимуществ, полученных в статьях результатов и сделанных в них допущений</vt:lpstr>
      <vt:lpstr>Общее состояние индустрии и существующие риски </vt:lpstr>
      <vt:lpstr>Риски индустрии и их  глобальное влияние на политику стран</vt:lpstr>
      <vt:lpstr>Китай и его отношение к данной гонке</vt:lpstr>
      <vt:lpstr>История развития индустрии в Азиатских странах, их опыт и проблемы</vt:lpstr>
      <vt:lpstr>История развития индустрии в Азиатских странах, их опыт и проблемы</vt:lpstr>
      <vt:lpstr>Принятие мер на примере США</vt:lpstr>
      <vt:lpstr>Перспективы развития внутреннего рынка</vt:lpstr>
      <vt:lpstr>Перспективы развития внутреннего рынка</vt:lpstr>
      <vt:lpstr>Перспективы развития внутреннего рынка на примере России</vt:lpstr>
      <vt:lpstr>Некоторые проблемные статьи</vt:lpstr>
      <vt:lpstr>Заключение</vt:lpstr>
      <vt:lpstr>СПАСИБО ЗА ВНИМАНИЕ!</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PingVint</cp:lastModifiedBy>
  <cp:revision>50</cp:revision>
  <cp:lastPrinted>2021-11-11T13:08:42Z</cp:lastPrinted>
  <dcterms:created xsi:type="dcterms:W3CDTF">2021-11-11T08:52:47Z</dcterms:created>
  <dcterms:modified xsi:type="dcterms:W3CDTF">2023-12-09T17:35:57Z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